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51" r:id="rId1"/>
  </p:sldMasterIdLst>
  <p:notesMasterIdLst>
    <p:notesMasterId r:id="rId26"/>
  </p:notesMasterIdLst>
  <p:handoutMasterIdLst>
    <p:handoutMasterId r:id="rId27"/>
  </p:handoutMasterIdLst>
  <p:sldIdLst>
    <p:sldId id="1246" r:id="rId2"/>
    <p:sldId id="1247" r:id="rId3"/>
    <p:sldId id="1248" r:id="rId4"/>
    <p:sldId id="1249" r:id="rId5"/>
    <p:sldId id="1250" r:id="rId6"/>
    <p:sldId id="1251" r:id="rId7"/>
    <p:sldId id="1252" r:id="rId8"/>
    <p:sldId id="1253" r:id="rId9"/>
    <p:sldId id="1254" r:id="rId10"/>
    <p:sldId id="1255" r:id="rId11"/>
    <p:sldId id="1256" r:id="rId12"/>
    <p:sldId id="1257" r:id="rId13"/>
    <p:sldId id="1258" r:id="rId14"/>
    <p:sldId id="1259" r:id="rId15"/>
    <p:sldId id="1260" r:id="rId16"/>
    <p:sldId id="1261" r:id="rId17"/>
    <p:sldId id="1262" r:id="rId18"/>
    <p:sldId id="1263" r:id="rId19"/>
    <p:sldId id="1264" r:id="rId20"/>
    <p:sldId id="1265" r:id="rId21"/>
    <p:sldId id="1266" r:id="rId22"/>
    <p:sldId id="1267" r:id="rId23"/>
    <p:sldId id="1268" r:id="rId24"/>
    <p:sldId id="1269" r:id="rId25"/>
  </p:sldIdLst>
  <p:sldSz cx="9144000" cy="6858000" type="screen4x3"/>
  <p:notesSz cx="7315200" cy="9601200"/>
  <p:embeddedFontLst>
    <p:embeddedFont>
      <p:font typeface="Tahoma" pitchFamily="34" charset="0"/>
      <p:regular r:id="rId28"/>
      <p:bold r:id="rId29"/>
    </p:embeddedFont>
    <p:embeddedFont>
      <p:font typeface="cmmi10" pitchFamily="34" charset="0"/>
      <p:regular r:id="rId30"/>
    </p:embeddedFont>
  </p:embeddedFontLst>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Negrut" initials="DN"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CCFF"/>
    <a:srgbClr val="FF6600"/>
    <a:srgbClr val="0099CC"/>
    <a:srgbClr val="A7B6E7"/>
    <a:srgbClr val="FF0000"/>
    <a:srgbClr val="808080"/>
    <a:srgbClr val="FFCC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34587" autoAdjust="0"/>
    <p:restoredTop sz="94656" autoAdjust="0"/>
  </p:normalViewPr>
  <p:slideViewPr>
    <p:cSldViewPr>
      <p:cViewPr varScale="1">
        <p:scale>
          <a:sx n="120" d="100"/>
          <a:sy n="120" d="100"/>
        </p:scale>
        <p:origin x="-1266" y="-90"/>
      </p:cViewPr>
      <p:guideLst>
        <p:guide orient="horz" pos="2160"/>
        <p:guide pos="2880"/>
      </p:guideLst>
    </p:cSldViewPr>
  </p:slideViewPr>
  <p:outlineViewPr>
    <p:cViewPr>
      <p:scale>
        <a:sx n="33" d="100"/>
        <a:sy n="33" d="100"/>
      </p:scale>
      <p:origin x="0" y="31296"/>
    </p:cViewPr>
  </p:outlineViewPr>
  <p:notesTextViewPr>
    <p:cViewPr>
      <p:scale>
        <a:sx n="100" d="100"/>
        <a:sy n="100" d="100"/>
      </p:scale>
      <p:origin x="0" y="0"/>
    </p:cViewPr>
  </p:notesTextViewPr>
  <p:sorterViewPr>
    <p:cViewPr>
      <p:scale>
        <a:sx n="100" d="100"/>
        <a:sy n="100" d="100"/>
      </p:scale>
      <p:origin x="0" y="24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2498" name="Rectangle 2"/>
          <p:cNvSpPr>
            <a:spLocks noGrp="1" noChangeArrowheads="1"/>
          </p:cNvSpPr>
          <p:nvPr>
            <p:ph type="hdr" sz="quarter"/>
          </p:nvPr>
        </p:nvSpPr>
        <p:spPr bwMode="auto">
          <a:xfrm>
            <a:off x="0" y="0"/>
            <a:ext cx="3170583" cy="480388"/>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defRPr sz="1200" smtClean="0"/>
            </a:lvl1pPr>
          </a:lstStyle>
          <a:p>
            <a:pPr>
              <a:defRPr/>
            </a:pPr>
            <a:endParaRPr lang="en-US"/>
          </a:p>
        </p:txBody>
      </p:sp>
      <p:sp>
        <p:nvSpPr>
          <p:cNvPr id="1002499" name="Rectangle 3"/>
          <p:cNvSpPr>
            <a:spLocks noGrp="1" noChangeArrowheads="1"/>
          </p:cNvSpPr>
          <p:nvPr>
            <p:ph type="dt" sz="quarter" idx="1"/>
          </p:nvPr>
        </p:nvSpPr>
        <p:spPr bwMode="auto">
          <a:xfrm>
            <a:off x="4142962" y="0"/>
            <a:ext cx="3170583" cy="480388"/>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r">
              <a:defRPr sz="1200" smtClean="0"/>
            </a:lvl1pPr>
          </a:lstStyle>
          <a:p>
            <a:pPr>
              <a:defRPr/>
            </a:pPr>
            <a:endParaRPr lang="en-US"/>
          </a:p>
        </p:txBody>
      </p:sp>
      <p:sp>
        <p:nvSpPr>
          <p:cNvPr id="1002500" name="Rectangle 4"/>
          <p:cNvSpPr>
            <a:spLocks noGrp="1" noChangeArrowheads="1"/>
          </p:cNvSpPr>
          <p:nvPr>
            <p:ph type="ftr" sz="quarter" idx="2"/>
          </p:nvPr>
        </p:nvSpPr>
        <p:spPr bwMode="auto">
          <a:xfrm>
            <a:off x="0" y="9119173"/>
            <a:ext cx="3170583" cy="480388"/>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defRPr sz="1200" smtClean="0"/>
            </a:lvl1pPr>
          </a:lstStyle>
          <a:p>
            <a:pPr>
              <a:defRPr/>
            </a:pPr>
            <a:endParaRPr lang="en-US"/>
          </a:p>
        </p:txBody>
      </p:sp>
      <p:sp>
        <p:nvSpPr>
          <p:cNvPr id="1002501" name="Rectangle 5"/>
          <p:cNvSpPr>
            <a:spLocks noGrp="1" noChangeArrowheads="1"/>
          </p:cNvSpPr>
          <p:nvPr>
            <p:ph type="sldNum" sz="quarter" idx="3"/>
          </p:nvPr>
        </p:nvSpPr>
        <p:spPr bwMode="auto">
          <a:xfrm>
            <a:off x="4142962" y="9119173"/>
            <a:ext cx="3170583" cy="480388"/>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r">
              <a:defRPr sz="1200" smtClean="0"/>
            </a:lvl1pPr>
          </a:lstStyle>
          <a:p>
            <a:pPr>
              <a:defRPr/>
            </a:pPr>
            <a:fld id="{3B1F2A13-956C-4708-A61E-CBABBBEFF865}"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621">
              <a:defRPr sz="1200" smtClean="0"/>
            </a:lvl1pPr>
          </a:lstStyle>
          <a:p>
            <a:pPr>
              <a:defRPr/>
            </a:pPr>
            <a:endParaRPr lang="en-US"/>
          </a:p>
        </p:txBody>
      </p:sp>
      <p:sp>
        <p:nvSpPr>
          <p:cNvPr id="9219" name="Rectangle 3"/>
          <p:cNvSpPr>
            <a:spLocks noGrp="1" noChangeArrowheads="1"/>
          </p:cNvSpPr>
          <p:nvPr>
            <p:ph type="dt" idx="1"/>
          </p:nvPr>
        </p:nvSpPr>
        <p:spPr bwMode="auto">
          <a:xfrm>
            <a:off x="4142962"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621">
              <a:defRPr sz="1200" smtClean="0"/>
            </a:lvl1pPr>
          </a:lstStyle>
          <a:p>
            <a:pPr>
              <a:defRPr/>
            </a:pPr>
            <a:endParaRPr lang="en-US"/>
          </a:p>
        </p:txBody>
      </p:sp>
      <p:sp>
        <p:nvSpPr>
          <p:cNvPr id="51405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2183" y="4561226"/>
            <a:ext cx="5850835" cy="43202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621">
              <a:defRPr sz="1200" smtClean="0"/>
            </a:lvl1pPr>
          </a:lstStyle>
          <a:p>
            <a:pPr>
              <a:defRPr/>
            </a:pPr>
            <a:endParaRPr lang="en-US"/>
          </a:p>
        </p:txBody>
      </p:sp>
      <p:sp>
        <p:nvSpPr>
          <p:cNvPr id="9223" name="Rectangle 7"/>
          <p:cNvSpPr>
            <a:spLocks noGrp="1" noChangeArrowheads="1"/>
          </p:cNvSpPr>
          <p:nvPr>
            <p:ph type="sldNum" sz="quarter" idx="5"/>
          </p:nvPr>
        </p:nvSpPr>
        <p:spPr bwMode="auto">
          <a:xfrm>
            <a:off x="4142962"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621">
              <a:defRPr sz="1200" smtClean="0"/>
            </a:lvl1pPr>
          </a:lstStyle>
          <a:p>
            <a:pPr>
              <a:defRPr/>
            </a:pPr>
            <a:fld id="{F8D30C5E-2BE9-4CAC-AABA-34653A95D74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FA5925CA-3456-40B9-97D4-F4B39903F971}" type="slidenum">
              <a:rPr lang="en-US"/>
              <a:pPr/>
              <a:t>1</a:t>
            </a:fld>
            <a:endParaRPr lang="en-US"/>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2E5922AF-28D9-4BD1-868D-5DA8BE7F5C9C}" type="slidenum">
              <a:rPr lang="en-US"/>
              <a:pPr/>
              <a:t>2</a:t>
            </a:fld>
            <a:endParaRPr lang="en-US"/>
          </a:p>
        </p:txBody>
      </p:sp>
      <p:sp>
        <p:nvSpPr>
          <p:cNvPr id="516099" name="Rectangle 2"/>
          <p:cNvSpPr>
            <a:spLocks noGrp="1" noRot="1" noChangeAspect="1" noChangeArrowheads="1" noTextEdit="1"/>
          </p:cNvSpPr>
          <p:nvPr>
            <p:ph type="sldImg"/>
          </p:nvPr>
        </p:nvSpPr>
        <p:spPr>
          <a:xfrm>
            <a:off x="1258888" y="717550"/>
            <a:ext cx="4800600" cy="3600450"/>
          </a:xfrm>
          <a:ln/>
        </p:spPr>
      </p:sp>
      <p:sp>
        <p:nvSpPr>
          <p:cNvPr id="516100" name="Rectangle 3"/>
          <p:cNvSpPr>
            <a:spLocks noGrp="1" noChangeArrowheads="1"/>
          </p:cNvSpPr>
          <p:nvPr>
            <p:ph type="body" idx="1"/>
          </p:nvPr>
        </p:nvSpPr>
        <p:spPr>
          <a:xfrm>
            <a:off x="732188" y="4561226"/>
            <a:ext cx="5850835" cy="4321852"/>
          </a:xfrm>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US"/>
          </a:p>
        </p:txBody>
      </p:sp>
      <p:sp>
        <p:nvSpPr>
          <p:cNvPr id="31747"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3174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smtClean="0"/>
            </a:lvl1pPr>
          </a:lstStyle>
          <a:p>
            <a:pPr>
              <a:defRPr/>
            </a:pPr>
            <a:endParaRPr lang="en-US" altLang="en-US"/>
          </a:p>
        </p:txBody>
      </p:sp>
      <p:sp>
        <p:nvSpPr>
          <p:cNvPr id="39" name="Rectangle 6"/>
          <p:cNvSpPr>
            <a:spLocks noGrp="1" noChangeArrowheads="1"/>
          </p:cNvSpPr>
          <p:nvPr>
            <p:ph type="ftr" sz="quarter" idx="11"/>
          </p:nvPr>
        </p:nvSpPr>
        <p:spPr/>
        <p:txBody>
          <a:bodyPr/>
          <a:lstStyle>
            <a:lvl1pPr>
              <a:defRPr smtClean="0"/>
            </a:lvl1pPr>
          </a:lstStyle>
          <a:p>
            <a:pPr>
              <a:defRPr/>
            </a:pPr>
            <a:endParaRPr lang="en-US" altLang="en-US"/>
          </a:p>
        </p:txBody>
      </p:sp>
      <p:sp>
        <p:nvSpPr>
          <p:cNvPr id="40" name="Rectangle 7"/>
          <p:cNvSpPr>
            <a:spLocks noGrp="1" noChangeArrowheads="1"/>
          </p:cNvSpPr>
          <p:nvPr>
            <p:ph type="sldNum" sz="quarter" idx="12"/>
          </p:nvPr>
        </p:nvSpPr>
        <p:spPr/>
        <p:txBody>
          <a:bodyPr/>
          <a:lstStyle>
            <a:lvl1pPr>
              <a:defRPr smtClean="0"/>
            </a:lvl1pPr>
          </a:lstStyle>
          <a:p>
            <a:pPr>
              <a:defRPr/>
            </a:pPr>
            <a:fld id="{07F066ED-7F34-4D27-A5D5-9DCBC7EA8B95}"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35660E62-4760-4BEA-8726-2AF571E59F7B}"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89BDBE25-3DBC-4D25-8D15-E214A2FB87D7}"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0A3A6C93-19F7-4558-AA45-0CFB3160113A}"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xfrm>
            <a:off x="8305800" y="6477000"/>
            <a:ext cx="762000" cy="304800"/>
          </a:xfrm>
          <a:ln/>
        </p:spPr>
        <p:txBody>
          <a:bodyPr/>
          <a:lstStyle>
            <a:lvl1pPr>
              <a:defRPr/>
            </a:lvl1pPr>
          </a:lstStyle>
          <a:p>
            <a:pPr>
              <a:defRPr/>
            </a:pPr>
            <a:fld id="{E96E52FC-A2BF-46C6-811F-6DA475FD4DE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E1DA1D11-DD09-4A2E-B623-7C27C5DF212A}"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720AAFDB-E8A0-402B-92D5-FF4BD34738EA}"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804B51BE-FBCC-4AE0-827F-C8A4A715D805}"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37C6053D-1E15-4C7F-B6D0-1C30009F8A13}"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E81D4DC7-54CC-475B-926C-DB2DC549909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DAB2080C-D431-4E49-A090-1AD1578CE5A3}"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B1844252-B4F9-4789-A660-8AEA4B8694C1}"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US"/>
          </a:p>
        </p:txBody>
      </p:sp>
      <p:sp>
        <p:nvSpPr>
          <p:cNvPr id="63491"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63492"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2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smtClean="0"/>
            </a:lvl1pPr>
          </a:lstStyle>
          <a:p>
            <a:pPr>
              <a:defRPr/>
            </a:pPr>
            <a:endParaRPr lang="en-US" altLang="en-US"/>
          </a:p>
        </p:txBody>
      </p:sp>
      <p:sp>
        <p:nvSpPr>
          <p:cNvPr id="307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endParaRPr lang="en-US" altLang="en-US"/>
          </a:p>
        </p:txBody>
      </p:sp>
      <p:sp>
        <p:nvSpPr>
          <p:cNvPr id="3072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lvl1pPr>
          </a:lstStyle>
          <a:p>
            <a:pPr>
              <a:defRPr/>
            </a:pPr>
            <a:fld id="{B43940AB-5EFD-498A-916F-AC3E230DE373}" type="slidenum">
              <a:rPr lang="en-US" altLang="en-US"/>
              <a:pPr>
                <a:defRPr/>
              </a:pPr>
              <a:t>‹#›</a:t>
            </a:fld>
            <a:endParaRPr lang="en-US" altLang="en-US"/>
          </a:p>
        </p:txBody>
      </p:sp>
      <p:grpSp>
        <p:nvGrpSpPr>
          <p:cNvPr id="63496" name="Group 8"/>
          <p:cNvGrpSpPr>
            <a:grpSpLocks/>
          </p:cNvGrpSpPr>
          <p:nvPr/>
        </p:nvGrpSpPr>
        <p:grpSpPr bwMode="auto">
          <a:xfrm>
            <a:off x="8153400" y="152400"/>
            <a:ext cx="792163" cy="1295400"/>
            <a:chOff x="5136" y="960"/>
            <a:chExt cx="528" cy="864"/>
          </a:xfrm>
        </p:grpSpPr>
        <p:sp>
          <p:nvSpPr>
            <p:cNvPr id="30729"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0"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1" name="Oval 11"/>
            <p:cNvSpPr>
              <a:spLocks noChangeArrowheads="1"/>
            </p:cNvSpPr>
            <p:nvPr/>
          </p:nvSpPr>
          <p:spPr bwMode="auto">
            <a:xfrm>
              <a:off x="5360"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2" name="Oval 12"/>
            <p:cNvSpPr>
              <a:spLocks noChangeArrowheads="1"/>
            </p:cNvSpPr>
            <p:nvPr/>
          </p:nvSpPr>
          <p:spPr bwMode="auto">
            <a:xfrm>
              <a:off x="5136" y="1072"/>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3" name="Oval 13"/>
            <p:cNvSpPr>
              <a:spLocks noChangeArrowheads="1"/>
            </p:cNvSpPr>
            <p:nvPr/>
          </p:nvSpPr>
          <p:spPr bwMode="auto">
            <a:xfrm>
              <a:off x="5248"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4" name="Oval 14"/>
            <p:cNvSpPr>
              <a:spLocks noChangeArrowheads="1"/>
            </p:cNvSpPr>
            <p:nvPr/>
          </p:nvSpPr>
          <p:spPr bwMode="auto">
            <a:xfrm>
              <a:off x="5360"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5" name="Oval 15"/>
            <p:cNvSpPr>
              <a:spLocks noChangeArrowheads="1"/>
            </p:cNvSpPr>
            <p:nvPr/>
          </p:nvSpPr>
          <p:spPr bwMode="auto">
            <a:xfrm>
              <a:off x="5472" y="1072"/>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6" name="Oval 16"/>
            <p:cNvSpPr>
              <a:spLocks noChangeArrowheads="1"/>
            </p:cNvSpPr>
            <p:nvPr/>
          </p:nvSpPr>
          <p:spPr bwMode="auto">
            <a:xfrm>
              <a:off x="5136" y="1184"/>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7" name="Oval 17"/>
            <p:cNvSpPr>
              <a:spLocks noChangeArrowheads="1"/>
            </p:cNvSpPr>
            <p:nvPr/>
          </p:nvSpPr>
          <p:spPr bwMode="auto">
            <a:xfrm>
              <a:off x="5248" y="1184"/>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8" name="Oval 18"/>
            <p:cNvSpPr>
              <a:spLocks noChangeArrowheads="1"/>
            </p:cNvSpPr>
            <p:nvPr/>
          </p:nvSpPr>
          <p:spPr bwMode="auto">
            <a:xfrm>
              <a:off x="5360"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9" name="Oval 19"/>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0" name="Oval 20"/>
            <p:cNvSpPr>
              <a:spLocks noChangeArrowheads="1"/>
            </p:cNvSpPr>
            <p:nvPr/>
          </p:nvSpPr>
          <p:spPr bwMode="auto">
            <a:xfrm>
              <a:off x="5584" y="1184"/>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1"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42"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3" name="Oval 23"/>
            <p:cNvSpPr>
              <a:spLocks noChangeArrowheads="1"/>
            </p:cNvSpPr>
            <p:nvPr/>
          </p:nvSpPr>
          <p:spPr bwMode="auto">
            <a:xfrm>
              <a:off x="5360"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4" name="Oval 24"/>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5"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6"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7" name="Oval 27"/>
            <p:cNvSpPr>
              <a:spLocks noChangeArrowheads="1"/>
            </p:cNvSpPr>
            <p:nvPr/>
          </p:nvSpPr>
          <p:spPr bwMode="auto">
            <a:xfrm>
              <a:off x="5360"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8" name="Oval 28"/>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9"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0"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51"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2" name="Oval 32"/>
            <p:cNvSpPr>
              <a:spLocks noChangeArrowheads="1"/>
            </p:cNvSpPr>
            <p:nvPr/>
          </p:nvSpPr>
          <p:spPr bwMode="auto">
            <a:xfrm>
              <a:off x="5360"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3" name="Oval 33"/>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4" name="Oval 34"/>
            <p:cNvSpPr>
              <a:spLocks noChangeArrowheads="1"/>
            </p:cNvSpPr>
            <p:nvPr/>
          </p:nvSpPr>
          <p:spPr bwMode="auto">
            <a:xfrm>
              <a:off x="5136" y="1632"/>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5" name="Oval 35"/>
            <p:cNvSpPr>
              <a:spLocks noChangeArrowheads="1"/>
            </p:cNvSpPr>
            <p:nvPr/>
          </p:nvSpPr>
          <p:spPr bwMode="auto">
            <a:xfrm>
              <a:off x="5248" y="1632"/>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6" name="Oval 36"/>
            <p:cNvSpPr>
              <a:spLocks noChangeArrowheads="1"/>
            </p:cNvSpPr>
            <p:nvPr/>
          </p:nvSpPr>
          <p:spPr bwMode="auto">
            <a:xfrm>
              <a:off x="5360"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7" name="Oval 37"/>
            <p:cNvSpPr>
              <a:spLocks noChangeArrowheads="1"/>
            </p:cNvSpPr>
            <p:nvPr/>
          </p:nvSpPr>
          <p:spPr bwMode="auto">
            <a:xfrm>
              <a:off x="5472"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8"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9" name="Oval 39"/>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bel.wisc.edu/Forum/index.php?topic=62.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bel.wisc.edu/Courses/ME751/2010/Documents/FinalProjectRelated/finalProjectProposals.pdf"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457200" y="533400"/>
            <a:ext cx="6781800" cy="2133600"/>
          </a:xfrm>
        </p:spPr>
        <p:txBody>
          <a:bodyPr/>
          <a:lstStyle/>
          <a:p>
            <a:pPr algn="ctr" eaLnBrk="1" hangingPunct="1"/>
            <a:r>
              <a:rPr lang="en-US" sz="3200" dirty="0" smtClean="0"/>
              <a:t>ME751 </a:t>
            </a:r>
            <a:br>
              <a:rPr lang="en-US" sz="3200" dirty="0" smtClean="0"/>
            </a:br>
            <a:r>
              <a:rPr lang="en-US" sz="3200" dirty="0" smtClean="0"/>
              <a:t>Advanced Computational Multibody Dynamics</a:t>
            </a:r>
          </a:p>
        </p:txBody>
      </p:sp>
      <p:sp>
        <p:nvSpPr>
          <p:cNvPr id="65539" name="Rectangle 3"/>
          <p:cNvSpPr>
            <a:spLocks noGrp="1" noChangeArrowheads="1"/>
          </p:cNvSpPr>
          <p:nvPr>
            <p:ph type="subTitle" idx="1"/>
          </p:nvPr>
        </p:nvSpPr>
        <p:spPr>
          <a:xfrm>
            <a:off x="849313" y="3049588"/>
            <a:ext cx="6248400" cy="1335087"/>
          </a:xfrm>
        </p:spPr>
        <p:txBody>
          <a:bodyPr/>
          <a:lstStyle/>
          <a:p>
            <a:pPr eaLnBrk="1" hangingPunct="1"/>
            <a:r>
              <a:rPr lang="en-US" sz="2000" dirty="0" smtClean="0"/>
              <a:t>Newton-Euler Form of the EOM</a:t>
            </a:r>
          </a:p>
          <a:p>
            <a:pPr eaLnBrk="1" hangingPunct="1"/>
            <a:r>
              <a:rPr lang="en-US" sz="2000" dirty="0" smtClean="0"/>
              <a:t>(The r-p Formulation)</a:t>
            </a:r>
          </a:p>
          <a:p>
            <a:pPr eaLnBrk="1" hangingPunct="1"/>
            <a:r>
              <a:rPr lang="en-US" sz="2000" dirty="0" smtClean="0"/>
              <a:t>March 16, 2010</a:t>
            </a:r>
          </a:p>
        </p:txBody>
      </p:sp>
      <p:sp>
        <p:nvSpPr>
          <p:cNvPr id="65541" name="Rectangle 5"/>
          <p:cNvSpPr>
            <a:spLocks noChangeArrowheads="1"/>
          </p:cNvSpPr>
          <p:nvPr/>
        </p:nvSpPr>
        <p:spPr bwMode="auto">
          <a:xfrm>
            <a:off x="193675" y="6321425"/>
            <a:ext cx="1234633" cy="369332"/>
          </a:xfrm>
          <a:prstGeom prst="rect">
            <a:avLst/>
          </a:prstGeom>
          <a:noFill/>
          <a:ln w="9525">
            <a:noFill/>
            <a:miter lim="800000"/>
            <a:headEnd/>
            <a:tailEnd/>
          </a:ln>
        </p:spPr>
        <p:txBody>
          <a:bodyPr wrap="none">
            <a:spAutoFit/>
          </a:bodyPr>
          <a:lstStyle/>
          <a:p>
            <a:pPr eaLnBrk="0" hangingPunct="0"/>
            <a:r>
              <a:rPr lang="en-US" sz="900" dirty="0">
                <a:latin typeface="Tahoma" pitchFamily="34" charset="0"/>
              </a:rPr>
              <a:t>© Dan Negrut, </a:t>
            </a:r>
            <a:r>
              <a:rPr lang="en-US" sz="900" dirty="0" smtClean="0">
                <a:latin typeface="Tahoma" pitchFamily="34" charset="0"/>
              </a:rPr>
              <a:t>2010</a:t>
            </a:r>
            <a:r>
              <a:rPr lang="en-US" sz="900" dirty="0">
                <a:latin typeface="Tahoma" pitchFamily="34" charset="0"/>
              </a:rPr>
              <a:t/>
            </a:r>
            <a:br>
              <a:rPr lang="en-US" sz="900" dirty="0">
                <a:latin typeface="Tahoma" pitchFamily="34" charset="0"/>
              </a:rPr>
            </a:br>
            <a:r>
              <a:rPr lang="en-US" sz="900" dirty="0" smtClean="0">
                <a:latin typeface="Tahoma" pitchFamily="34" charset="0"/>
              </a:rPr>
              <a:t>ME751</a:t>
            </a:r>
            <a:r>
              <a:rPr lang="en-US" sz="900" dirty="0">
                <a:latin typeface="Tahoma" pitchFamily="34" charset="0"/>
              </a:rPr>
              <a:t>, UW-Madison</a:t>
            </a:r>
          </a:p>
        </p:txBody>
      </p:sp>
      <p:sp>
        <p:nvSpPr>
          <p:cNvPr id="6" name="Rectangle 5"/>
          <p:cNvSpPr/>
          <p:nvPr/>
        </p:nvSpPr>
        <p:spPr>
          <a:xfrm>
            <a:off x="5181600" y="6181636"/>
            <a:ext cx="3886200" cy="600164"/>
          </a:xfrm>
          <a:prstGeom prst="rect">
            <a:avLst/>
          </a:prstGeom>
        </p:spPr>
        <p:txBody>
          <a:bodyPr wrap="square">
            <a:spAutoFit/>
          </a:bodyPr>
          <a:lstStyle/>
          <a:p>
            <a:r>
              <a:rPr lang="en-US" sz="1100" dirty="0" smtClean="0"/>
              <a:t>“If everything seems under control, you’re just not going fast enough.”</a:t>
            </a:r>
          </a:p>
          <a:p>
            <a:r>
              <a:rPr lang="en-US" sz="1100" dirty="0" smtClean="0"/>
              <a:t>Mario Andretti, F1 Driver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P_tmp.png"/>
          <p:cNvPicPr>
            <a:picLocks noChangeAspect="1"/>
          </p:cNvPicPr>
          <p:nvPr>
            <p:custDataLst>
              <p:tags r:id="rId1"/>
            </p:custDataLst>
          </p:nvPr>
        </p:nvPicPr>
        <p:blipFill>
          <a:blip r:embed="rId4" cstate="print"/>
          <a:stretch>
            <a:fillRect/>
          </a:stretch>
        </p:blipFill>
        <p:spPr bwMode="auto">
          <a:xfrm>
            <a:off x="152186" y="1600200"/>
            <a:ext cx="8721814" cy="5167893"/>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Equivalent Virtual Displacements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165231" y="1905000"/>
            <a:ext cx="8826369" cy="4725617"/>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Revisiting the Expression of Virtual Work</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11</a:t>
            </a:fld>
            <a:endParaRPr lang="en-US"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790343" y="2514600"/>
            <a:ext cx="7371100" cy="2400710"/>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Taking care of some details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12</a:t>
            </a:fld>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403733" y="2476099"/>
            <a:ext cx="8071561" cy="3364947"/>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The Matrix-Free Form</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403141" y="2476099"/>
            <a:ext cx="8072743" cy="3402871"/>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Matrix-Free Form, Tidying Up</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14</a:t>
            </a:fld>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304782" y="1507083"/>
            <a:ext cx="8698524" cy="5113086"/>
          </a:xfrm>
          <a:prstGeom prst="rect">
            <a:avLst/>
          </a:prstGeom>
          <a:noFill/>
          <a:ln/>
          <a:effectLst/>
        </p:spPr>
      </p:pic>
      <p:sp>
        <p:nvSpPr>
          <p:cNvPr id="2" name="Title 1"/>
          <p:cNvSpPr>
            <a:spLocks noGrp="1"/>
          </p:cNvSpPr>
          <p:nvPr>
            <p:ph type="title"/>
          </p:nvPr>
        </p:nvSpPr>
        <p:spPr>
          <a:xfrm>
            <a:off x="76200" y="76200"/>
            <a:ext cx="7772400" cy="1143000"/>
          </a:xfrm>
        </p:spPr>
        <p:txBody>
          <a:bodyPr/>
          <a:lstStyle/>
          <a:p>
            <a:r>
              <a:rPr lang="en-US" sz="3200" dirty="0" smtClean="0"/>
              <a:t>The r-p Formulation of the EOM:</a:t>
            </a:r>
            <a:br>
              <a:rPr lang="en-US" sz="3200" dirty="0" smtClean="0"/>
            </a:br>
            <a:r>
              <a:rPr lang="en-US" sz="2400" dirty="0" smtClean="0"/>
              <a:t>Ground Work for the Matrix Form of EOM</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403141" y="2476099"/>
            <a:ext cx="8072743" cy="3062583"/>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Matrix Form of the EOM, r-p Formulation</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16</a:t>
            </a:fld>
            <a:endParaRPr lang="en-US"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228600" y="1828800"/>
            <a:ext cx="8481719" cy="4801786"/>
          </a:xfrm>
          <a:prstGeom prst="rect">
            <a:avLst/>
          </a:prstGeom>
          <a:noFill/>
          <a:ln/>
          <a:effectLst/>
        </p:spPr>
      </p:pic>
      <p:sp>
        <p:nvSpPr>
          <p:cNvPr id="2" name="Title 1"/>
          <p:cNvSpPr>
            <a:spLocks noGrp="1"/>
          </p:cNvSpPr>
          <p:nvPr>
            <p:ph type="title"/>
          </p:nvPr>
        </p:nvSpPr>
        <p:spPr>
          <a:xfrm>
            <a:off x="76200" y="152400"/>
            <a:ext cx="7772400" cy="990600"/>
          </a:xfrm>
        </p:spPr>
        <p:txBody>
          <a:bodyPr/>
          <a:lstStyle/>
          <a:p>
            <a:r>
              <a:rPr lang="en-US" sz="3200" dirty="0" smtClean="0"/>
              <a:t>The r-p Formulation of the EOM:</a:t>
            </a:r>
            <a:br>
              <a:rPr lang="en-US" sz="3200" dirty="0" smtClean="0"/>
            </a:br>
            <a:r>
              <a:rPr lang="en-US" sz="2400" dirty="0" smtClean="0"/>
              <a:t>The Linear System for Acceleration and </a:t>
            </a:r>
            <a:r>
              <a:rPr lang="en-US" sz="2400" dirty="0" err="1" smtClean="0"/>
              <a:t>Lagr</a:t>
            </a:r>
            <a:r>
              <a:rPr lang="en-US" sz="2400" dirty="0" smtClean="0"/>
              <a:t>. </a:t>
            </a:r>
            <a:r>
              <a:rPr lang="en-US" sz="2400" dirty="0" err="1" smtClean="0"/>
              <a:t>Mult</a:t>
            </a:r>
            <a:r>
              <a:rPr lang="en-US" sz="2400" dirty="0" smtClean="0"/>
              <a:t>.</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17</a:t>
            </a:fld>
            <a:endParaRPr lang="en-US"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393869" y="2476099"/>
            <a:ext cx="8091286" cy="3970208"/>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Quick Remarks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18</a:t>
            </a:fld>
            <a:endParaRPr lang="en-US"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403124" y="2476099"/>
            <a:ext cx="8072775" cy="4007462"/>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Comment: On the Handling of </a:t>
            </a:r>
            <a:br>
              <a:rPr lang="en-US" sz="3200" dirty="0" smtClean="0"/>
            </a:br>
            <a:r>
              <a:rPr lang="en-US" sz="3200" dirty="0" smtClean="0"/>
              <a:t>Friction Forces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19</a:t>
            </a:fld>
            <a:endParaRPr lang="en-US"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8600" y="152400"/>
            <a:ext cx="7543800" cy="682844"/>
          </a:xfrm>
        </p:spPr>
        <p:txBody>
          <a:bodyPr/>
          <a:lstStyle/>
          <a:p>
            <a:pPr eaLnBrk="1" hangingPunct="1"/>
            <a:r>
              <a:rPr lang="en-US" dirty="0" smtClean="0"/>
              <a:t>Before we get started…</a:t>
            </a:r>
          </a:p>
        </p:txBody>
      </p:sp>
      <p:sp>
        <p:nvSpPr>
          <p:cNvPr id="66563" name="Rectangle 3"/>
          <p:cNvSpPr>
            <a:spLocks noGrp="1" noChangeArrowheads="1"/>
          </p:cNvSpPr>
          <p:nvPr>
            <p:ph type="body" idx="1"/>
          </p:nvPr>
        </p:nvSpPr>
        <p:spPr>
          <a:xfrm>
            <a:off x="76200" y="1219200"/>
            <a:ext cx="8991600" cy="5562600"/>
          </a:xfrm>
        </p:spPr>
        <p:txBody>
          <a:bodyPr/>
          <a:lstStyle/>
          <a:p>
            <a:pPr eaLnBrk="1" hangingPunct="1"/>
            <a:r>
              <a:rPr lang="en-US" sz="1800" dirty="0" smtClean="0"/>
              <a:t>Last Time:</a:t>
            </a:r>
          </a:p>
          <a:p>
            <a:pPr lvl="1" eaLnBrk="1" hangingPunct="1"/>
            <a:r>
              <a:rPr lang="en-US" sz="1600" dirty="0" smtClean="0"/>
              <a:t>Learn how to obtain EOM for a 3D system: the </a:t>
            </a:r>
            <a:r>
              <a:rPr lang="en-US" sz="1600" b="1" dirty="0" smtClean="0"/>
              <a:t>r</a:t>
            </a:r>
            <a:r>
              <a:rPr lang="en-US" sz="1600" dirty="0" smtClean="0"/>
              <a:t>-</a:t>
            </a:r>
            <a:r>
              <a:rPr lang="en-US" sz="1600" b="1" dirty="0" smtClean="0">
                <a:latin typeface="cmmi10"/>
              </a:rPr>
              <a:t>!</a:t>
            </a:r>
            <a:r>
              <a:rPr lang="en-US" sz="1600" dirty="0" smtClean="0"/>
              <a:t> formulation</a:t>
            </a:r>
          </a:p>
          <a:p>
            <a:pPr lvl="1" eaLnBrk="1" hangingPunct="1"/>
            <a:endParaRPr lang="en-US" sz="1600" dirty="0" smtClean="0"/>
          </a:p>
          <a:p>
            <a:pPr eaLnBrk="1" hangingPunct="1"/>
            <a:r>
              <a:rPr lang="en-US" sz="1800" dirty="0" smtClean="0"/>
              <a:t>Today:</a:t>
            </a:r>
          </a:p>
          <a:p>
            <a:pPr lvl="1" eaLnBrk="1" hangingPunct="1"/>
            <a:r>
              <a:rPr lang="en-US" dirty="0" smtClean="0"/>
              <a:t>Learn how to obtain EOM for a 3D system: the </a:t>
            </a:r>
            <a:r>
              <a:rPr lang="en-US" b="1" dirty="0" smtClean="0"/>
              <a:t>r-p </a:t>
            </a:r>
            <a:r>
              <a:rPr lang="en-US" dirty="0" smtClean="0"/>
              <a:t>formulation</a:t>
            </a:r>
          </a:p>
          <a:p>
            <a:pPr lvl="1" eaLnBrk="1" hangingPunct="1"/>
            <a:r>
              <a:rPr lang="en-US" dirty="0" smtClean="0"/>
              <a:t>Super briefly talk about the EOM when using Euler </a:t>
            </a:r>
            <a:r>
              <a:rPr lang="en-US" u="sng" dirty="0" smtClean="0"/>
              <a:t>Angles</a:t>
            </a:r>
          </a:p>
          <a:p>
            <a:pPr lvl="1" eaLnBrk="1" hangingPunct="1"/>
            <a:r>
              <a:rPr lang="en-US" dirty="0" smtClean="0"/>
              <a:t>Talk about HW</a:t>
            </a:r>
          </a:p>
          <a:p>
            <a:pPr lvl="2" eaLnBrk="1" hangingPunct="1"/>
            <a:endParaRPr lang="en-US" dirty="0" smtClean="0"/>
          </a:p>
          <a:p>
            <a:pPr eaLnBrk="1" hangingPunct="1"/>
            <a:r>
              <a:rPr lang="en-US" sz="1800" dirty="0" smtClean="0"/>
              <a:t>HW: number of grace days increased from two to four</a:t>
            </a:r>
          </a:p>
          <a:p>
            <a:pPr lvl="1" eaLnBrk="1" hangingPunct="1"/>
            <a:endParaRPr lang="en-US" dirty="0" smtClean="0"/>
          </a:p>
          <a:p>
            <a:pPr eaLnBrk="1" hangingPunct="1"/>
            <a:r>
              <a:rPr lang="en-US" sz="1800" dirty="0" smtClean="0"/>
              <a:t>Visualization discussion topic started on Forum</a:t>
            </a:r>
          </a:p>
          <a:p>
            <a:pPr lvl="1" eaLnBrk="1" hangingPunct="1"/>
            <a:r>
              <a:rPr lang="en-US" sz="1600" dirty="0" smtClean="0">
                <a:hlinkClick r:id="rId3"/>
              </a:rPr>
              <a:t>http://sbel.wisc.edu/Forum/index.php?topic=62.0</a:t>
            </a:r>
            <a:r>
              <a:rPr lang="en-US" sz="1600" dirty="0" smtClean="0"/>
              <a:t> </a:t>
            </a:r>
          </a:p>
          <a:p>
            <a:pPr lvl="1" eaLnBrk="1" hangingPunct="1"/>
            <a:r>
              <a:rPr lang="en-US" sz="1600" dirty="0" smtClean="0"/>
              <a:t>Has been updated over the weekend by Hammad</a:t>
            </a:r>
          </a:p>
          <a:p>
            <a:pPr eaLnBrk="1" hangingPunct="1"/>
            <a:endParaRPr lang="en-US" sz="1800" dirty="0" smtClean="0"/>
          </a:p>
          <a:p>
            <a:pPr eaLnBrk="1" hangingPunct="1"/>
            <a:r>
              <a:rPr lang="en-US" sz="1800" dirty="0" smtClean="0"/>
              <a:t>Final Project:</a:t>
            </a:r>
          </a:p>
          <a:p>
            <a:pPr lvl="1" eaLnBrk="1" hangingPunct="1"/>
            <a:r>
              <a:rPr lang="en-US" sz="1600" dirty="0" smtClean="0"/>
              <a:t>Feedback: </a:t>
            </a:r>
            <a:r>
              <a:rPr lang="en-US" sz="1200" dirty="0" smtClean="0">
                <a:hlinkClick r:id="rId4"/>
              </a:rPr>
              <a:t>http://sbel.wisc.edu/Courses/ME751/2010/Documents/FinalProjectRelated/finalProjectProposals.pdf</a:t>
            </a:r>
            <a:r>
              <a:rPr lang="en-US" sz="1200" dirty="0" smtClean="0"/>
              <a:t>  </a:t>
            </a:r>
            <a:endParaRPr lang="en-US" sz="1600" dirty="0" smtClean="0"/>
          </a:p>
          <a:p>
            <a:pPr lvl="1" eaLnBrk="1" hangingPunct="1"/>
            <a:r>
              <a:rPr lang="en-US" sz="1600" dirty="0" smtClean="0"/>
              <a:t>Thursday’s HW asks for final version of the proposal (some of you need to do nothing)</a:t>
            </a:r>
          </a:p>
          <a:p>
            <a:pPr lvl="1" eaLnBrk="1" hangingPunct="1"/>
            <a:endParaRPr lang="en-US" sz="1400" dirty="0" smtClean="0"/>
          </a:p>
        </p:txBody>
      </p:sp>
      <p:sp>
        <p:nvSpPr>
          <p:cNvPr id="5" name="Slide Number Placeholder 4"/>
          <p:cNvSpPr>
            <a:spLocks noGrp="1"/>
          </p:cNvSpPr>
          <p:nvPr>
            <p:ph type="sldNum" sz="quarter" idx="12"/>
          </p:nvPr>
        </p:nvSpPr>
        <p:spPr/>
        <p:txBody>
          <a:bodyPr/>
          <a:lstStyle/>
          <a:p>
            <a:pPr>
              <a:defRPr/>
            </a:pPr>
            <a:fld id="{E96E52FC-A2BF-46C6-811F-6DA475FD4DE0}" type="slidenum">
              <a:rPr lang="en-US" altLang="en-US" smtClean="0"/>
              <a:pPr>
                <a:defRPr/>
              </a:pPr>
              <a:t>2</a:t>
            </a:fld>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P_tmp.png"/>
          <p:cNvPicPr>
            <a:picLocks noChangeAspect="1"/>
          </p:cNvPicPr>
          <p:nvPr>
            <p:custDataLst>
              <p:tags r:id="rId1"/>
            </p:custDataLst>
          </p:nvPr>
        </p:nvPicPr>
        <p:blipFill>
          <a:blip r:embed="rId4" cstate="print"/>
          <a:stretch>
            <a:fillRect/>
          </a:stretch>
        </p:blipFill>
        <p:spPr bwMode="auto">
          <a:xfrm>
            <a:off x="163350" y="1676401"/>
            <a:ext cx="8447250" cy="5011044"/>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Comment: on the Matrix-Free and Matrix-Form of the EOM</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20</a:t>
            </a:fld>
            <a:endParaRPr lang="en-US"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394230" y="2743069"/>
            <a:ext cx="8090561" cy="2968316"/>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Providing Initial Conditions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21</a:t>
            </a:fld>
            <a:endParaRPr lang="en-US"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403484" y="2743069"/>
            <a:ext cx="8072052" cy="3383298"/>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The RHS of the Acceleration Kin. Constr. Eq.</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22</a:t>
            </a:fld>
            <a:endParaRPr lang="en-US"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463294" y="1884840"/>
            <a:ext cx="8147306" cy="4744560"/>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Getting the RHS of the Acceleration Equation</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23</a:t>
            </a:fld>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95219" y="1884839"/>
            <a:ext cx="8883453" cy="4725820"/>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r-p Formulation of the EOM:</a:t>
            </a:r>
            <a:br>
              <a:rPr lang="en-US" sz="3200" dirty="0" smtClean="0"/>
            </a:br>
            <a:r>
              <a:rPr lang="en-US" sz="2400" dirty="0" smtClean="0"/>
              <a:t>Getting the RHS of the Acceleration Equation</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24</a:t>
            </a:fld>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543800" cy="808038"/>
          </a:xfrm>
        </p:spPr>
        <p:txBody>
          <a:bodyPr/>
          <a:lstStyle/>
          <a:p>
            <a:r>
              <a:rPr lang="en-US" dirty="0" smtClean="0"/>
              <a:t>Midterm Exam</a:t>
            </a:r>
            <a:endParaRPr lang="en-US" dirty="0"/>
          </a:p>
        </p:txBody>
      </p:sp>
      <p:sp>
        <p:nvSpPr>
          <p:cNvPr id="3" name="Content Placeholder 2"/>
          <p:cNvSpPr>
            <a:spLocks noGrp="1"/>
          </p:cNvSpPr>
          <p:nvPr>
            <p:ph idx="1"/>
          </p:nvPr>
        </p:nvSpPr>
        <p:spPr>
          <a:xfrm>
            <a:off x="304800" y="1676400"/>
            <a:ext cx="8610600" cy="5062538"/>
          </a:xfrm>
        </p:spPr>
        <p:txBody>
          <a:bodyPr/>
          <a:lstStyle/>
          <a:p>
            <a:r>
              <a:rPr lang="en-US" dirty="0" smtClean="0"/>
              <a:t>Scheduled at the beginning of the semester for April 22, in the evening</a:t>
            </a:r>
          </a:p>
          <a:p>
            <a:pPr lvl="1"/>
            <a:r>
              <a:rPr lang="en-US" dirty="0" smtClean="0"/>
              <a:t>Original plan called for no class on April 22</a:t>
            </a:r>
          </a:p>
          <a:p>
            <a:endParaRPr lang="en-US" dirty="0" smtClean="0"/>
          </a:p>
          <a:p>
            <a:r>
              <a:rPr lang="en-US" dirty="0" smtClean="0"/>
              <a:t>Due to a change of schedule for visitors, the April 29 visitor will now show up on April 22</a:t>
            </a:r>
          </a:p>
          <a:p>
            <a:pPr lvl="1"/>
            <a:r>
              <a:rPr lang="en-US" dirty="0" smtClean="0"/>
              <a:t>Visitor is in NVIDIA’s Research Group (Jonathan Cohen)</a:t>
            </a:r>
          </a:p>
          <a:p>
            <a:pPr lvl="1"/>
            <a:r>
              <a:rPr lang="en-US" dirty="0" smtClean="0"/>
              <a:t>Talk about visualization, GPU computing, etc.</a:t>
            </a:r>
          </a:p>
          <a:p>
            <a:pPr lvl="1"/>
            <a:endParaRPr lang="en-US" dirty="0" smtClean="0"/>
          </a:p>
          <a:p>
            <a:r>
              <a:rPr lang="en-US" dirty="0" smtClean="0"/>
              <a:t>What does this mean?</a:t>
            </a:r>
          </a:p>
          <a:p>
            <a:pPr lvl="1"/>
            <a:r>
              <a:rPr lang="en-US" dirty="0" smtClean="0"/>
              <a:t>We will have to push back the date of the midterm exam to April 29</a:t>
            </a:r>
          </a:p>
          <a:p>
            <a:pPr lvl="2"/>
            <a:r>
              <a:rPr lang="en-US" dirty="0" smtClean="0"/>
              <a:t>I would like for the exam to be from 7:15 till 9:15 PM</a:t>
            </a:r>
          </a:p>
          <a:p>
            <a:pPr lvl="2"/>
            <a:r>
              <a:rPr lang="en-US" dirty="0" smtClean="0"/>
              <a:t>If there are any conflicts please see me; I’ll try to accommodate you</a:t>
            </a:r>
          </a:p>
          <a:p>
            <a:pPr lvl="1"/>
            <a:r>
              <a:rPr lang="en-US" dirty="0" smtClean="0"/>
              <a:t>There will be no class on April 29 to allow you some extra time to prepare for exam</a:t>
            </a:r>
          </a:p>
          <a:p>
            <a:pPr lvl="1"/>
            <a:r>
              <a:rPr lang="en-US" dirty="0" smtClean="0"/>
              <a:t>Recall that midterm exam accounts for 20% of final grade</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3</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174544" y="2286000"/>
            <a:ext cx="8743353" cy="4262172"/>
          </a:xfrm>
          <a:prstGeom prst="rect">
            <a:avLst/>
          </a:prstGeom>
          <a:noFill/>
          <a:ln/>
          <a:effectLst/>
        </p:spPr>
      </p:pic>
      <p:sp>
        <p:nvSpPr>
          <p:cNvPr id="2" name="Title 1"/>
          <p:cNvSpPr>
            <a:spLocks noGrp="1"/>
          </p:cNvSpPr>
          <p:nvPr>
            <p:ph type="title"/>
          </p:nvPr>
        </p:nvSpPr>
        <p:spPr>
          <a:xfrm>
            <a:off x="76200" y="381000"/>
            <a:ext cx="7772400" cy="1066800"/>
          </a:xfrm>
        </p:spPr>
        <p:txBody>
          <a:bodyPr/>
          <a:lstStyle/>
          <a:p>
            <a:r>
              <a:rPr lang="en-US" sz="2800" dirty="0" smtClean="0"/>
              <a:t>Recovering The Reaction Forces/Torques</a:t>
            </a:r>
            <a:br>
              <a:rPr lang="en-US" sz="2800" dirty="0" smtClean="0"/>
            </a:br>
            <a:r>
              <a:rPr lang="en-US" sz="2400" dirty="0" smtClean="0"/>
              <a:t>[</a:t>
            </a:r>
            <a:r>
              <a:rPr lang="en-US" sz="2400" dirty="0" smtClean="0">
                <a:solidFill>
                  <a:srgbClr val="FF0000"/>
                </a:solidFill>
              </a:rPr>
              <a:t>from last time</a:t>
            </a:r>
            <a:r>
              <a:rPr lang="en-US" sz="2400" dirty="0" smtClean="0"/>
              <a:t>]</a:t>
            </a:r>
            <a:endParaRPr lang="en-US" sz="18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4</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186352" y="2286000"/>
            <a:ext cx="8719735" cy="3824883"/>
          </a:xfrm>
          <a:prstGeom prst="rect">
            <a:avLst/>
          </a:prstGeom>
          <a:noFill/>
          <a:ln/>
          <a:effectLst/>
        </p:spPr>
      </p:pic>
      <p:sp>
        <p:nvSpPr>
          <p:cNvPr id="2" name="Title 1"/>
          <p:cNvSpPr>
            <a:spLocks noGrp="1"/>
          </p:cNvSpPr>
          <p:nvPr>
            <p:ph type="title"/>
          </p:nvPr>
        </p:nvSpPr>
        <p:spPr>
          <a:xfrm>
            <a:off x="76200" y="457200"/>
            <a:ext cx="7772400" cy="990600"/>
          </a:xfrm>
        </p:spPr>
        <p:txBody>
          <a:bodyPr/>
          <a:lstStyle/>
          <a:p>
            <a:r>
              <a:rPr lang="en-US" sz="2800" dirty="0" smtClean="0"/>
              <a:t>Comments on the Reaction Forces/Torques</a:t>
            </a:r>
            <a:br>
              <a:rPr lang="en-US" sz="2800" dirty="0" smtClean="0"/>
            </a:br>
            <a:r>
              <a:rPr lang="en-US" sz="1800" dirty="0" smtClean="0"/>
              <a:t> [</a:t>
            </a:r>
            <a:r>
              <a:rPr lang="en-US" sz="1800" dirty="0" smtClean="0">
                <a:solidFill>
                  <a:srgbClr val="FF0000"/>
                </a:solidFill>
              </a:rPr>
              <a:t>from last time</a:t>
            </a:r>
            <a:r>
              <a:rPr lang="en-US" sz="1800" dirty="0" smtClean="0"/>
              <a:t>]</a:t>
            </a:r>
            <a:endParaRPr lang="en-US" sz="18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5</a:t>
            </a:fld>
            <a:endParaRPr lang="en-US"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543800" cy="762000"/>
          </a:xfrm>
        </p:spPr>
        <p:txBody>
          <a:bodyPr/>
          <a:lstStyle/>
          <a:p>
            <a:pPr algn="ctr"/>
            <a:r>
              <a:rPr lang="en-US" dirty="0" smtClean="0"/>
              <a:t>Deriving the EOM</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6</a:t>
            </a:fld>
            <a:endParaRPr lang="en-US" altLang="en-US"/>
          </a:p>
        </p:txBody>
      </p:sp>
      <p:pic>
        <p:nvPicPr>
          <p:cNvPr id="5" name="Picture 4" descr="TP_tmp.png"/>
          <p:cNvPicPr>
            <a:picLocks noChangeAspect="1"/>
          </p:cNvPicPr>
          <p:nvPr>
            <p:custDataLst>
              <p:tags r:id="rId1"/>
            </p:custDataLst>
          </p:nvPr>
        </p:nvPicPr>
        <p:blipFill>
          <a:blip r:embed="rId4" cstate="print"/>
          <a:stretch>
            <a:fillRect/>
          </a:stretch>
        </p:blipFill>
        <p:spPr bwMode="auto">
          <a:xfrm>
            <a:off x="2446235" y="3657600"/>
            <a:ext cx="3954872" cy="304782"/>
          </a:xfrm>
          <a:prstGeom prst="rect">
            <a:avLst/>
          </a:prstGeom>
          <a:noFill/>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228591" y="1799802"/>
            <a:ext cx="8719769" cy="4677207"/>
          </a:xfrm>
          <a:prstGeom prst="rect">
            <a:avLst/>
          </a:prstGeom>
          <a:noFill/>
          <a:ln/>
          <a:effectLst/>
        </p:spPr>
      </p:pic>
      <p:sp>
        <p:nvSpPr>
          <p:cNvPr id="2" name="Title 1"/>
          <p:cNvSpPr>
            <a:spLocks noGrp="1"/>
          </p:cNvSpPr>
          <p:nvPr>
            <p:ph type="title"/>
          </p:nvPr>
        </p:nvSpPr>
        <p:spPr>
          <a:xfrm>
            <a:off x="76200" y="381000"/>
            <a:ext cx="7772400" cy="762000"/>
          </a:xfrm>
        </p:spPr>
        <p:txBody>
          <a:bodyPr/>
          <a:lstStyle/>
          <a:p>
            <a:r>
              <a:rPr lang="en-US" sz="3200" dirty="0" smtClean="0"/>
              <a:t>The r-p Formulation of the EOM</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7</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228591" y="2348319"/>
            <a:ext cx="8719769" cy="3671481"/>
          </a:xfrm>
          <a:prstGeom prst="rect">
            <a:avLst/>
          </a:prstGeom>
          <a:noFill/>
          <a:ln/>
          <a:effectLst/>
        </p:spPr>
      </p:pic>
      <p:sp>
        <p:nvSpPr>
          <p:cNvPr id="2" name="Title 1"/>
          <p:cNvSpPr>
            <a:spLocks noGrp="1"/>
          </p:cNvSpPr>
          <p:nvPr>
            <p:ph type="title"/>
          </p:nvPr>
        </p:nvSpPr>
        <p:spPr>
          <a:xfrm>
            <a:off x="76200" y="381000"/>
            <a:ext cx="7772400" cy="1143000"/>
          </a:xfrm>
        </p:spPr>
        <p:txBody>
          <a:bodyPr/>
          <a:lstStyle/>
          <a:p>
            <a:r>
              <a:rPr lang="en-US" sz="3200" dirty="0" smtClean="0"/>
              <a:t>The r-p Formulation of the EOM:</a:t>
            </a:r>
            <a:br>
              <a:rPr lang="en-US" sz="3200" dirty="0" smtClean="0"/>
            </a:br>
            <a:r>
              <a:rPr lang="en-US" sz="2400" dirty="0" smtClean="0"/>
              <a:t>Quick Comments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8</a:t>
            </a:fld>
            <a:endParaRPr lang="en-US"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217219" y="1799801"/>
            <a:ext cx="8742514" cy="4786288"/>
          </a:xfrm>
          <a:prstGeom prst="rect">
            <a:avLst/>
          </a:prstGeom>
          <a:noFill/>
          <a:ln/>
          <a:effectLst/>
        </p:spPr>
      </p:pic>
      <p:sp>
        <p:nvSpPr>
          <p:cNvPr id="2" name="Title 1"/>
          <p:cNvSpPr>
            <a:spLocks noGrp="1"/>
          </p:cNvSpPr>
          <p:nvPr>
            <p:ph type="title"/>
          </p:nvPr>
        </p:nvSpPr>
        <p:spPr>
          <a:xfrm>
            <a:off x="76200" y="228600"/>
            <a:ext cx="7772400" cy="1143000"/>
          </a:xfrm>
        </p:spPr>
        <p:txBody>
          <a:bodyPr/>
          <a:lstStyle/>
          <a:p>
            <a:r>
              <a:rPr lang="en-US" sz="3200" dirty="0" smtClean="0"/>
              <a:t>The r-p Formulation of the EOM:</a:t>
            </a:r>
            <a:br>
              <a:rPr lang="en-US" sz="3200" dirty="0" smtClean="0"/>
            </a:br>
            <a:r>
              <a:rPr lang="en-US" sz="2400" dirty="0" smtClean="0"/>
              <a:t>Useful Identities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9</a:t>
            </a:fld>
            <a:endParaRPr lang="en-US" alt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DAN@OLDLMPNFUVWXYL44" val="3511"/>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10; \item Concentrate on the ${\tilde {\bar {\bf \omega}}}_i {\bar {\bf J}}_i {{\bar {\bf \omega}}}_i$ term&#10; &#10; \item Recall that (Haug's book, pp. 345 Eq. 9.3.33 and Eq. 9.3.24 and 9.3.29):&#10; \[&#10; {\tilde {\bar {\bf \omega}}}_i = 2 {\bf G}_i {\dot {\bf G}}^T_i&#10; \quad \quad \quad \quad&#10; {\bf G}^T_i {\bf G}_i = {\bf I}_4 - {\bf p}_i {\bf p}^T_i&#10; \quad \quad \quad \quad&#10; {\bf G}_i  {\dot{\bf p}}_i = -{\dot{\bf G}}_i  {{\bf p}}_i &#10; \]&#10; &#10; \item Then,&#10; &#10; \[&#10; \begin{array}{rl}&#10; &amp; \delta {{\bf p}}_i^T 2 {\bf G}^T_i \; ({\tilde {\bar {\bf \omega}}}_i {\bar {\bf J}}_i {{\bar {\bf \omega}}}_i) = 8 \delta {{\bf p}}_i^T \; {\bf G}^T_i {\bf G}_i {\dot {\bf G}}^T_i {\bar {\bf J}}_i {\bf G}_i  {\dot{\bf p}}_i&#10; =&#10; 8 \delta {{\bf p}}_i^T  \; ({\bf I}_4 - {\bf p}_i {\bf p}^T_i) {\dot {\bf G}}^T_i {\bar {\bf J}}_i {\bf G}_i  {\dot{\bf p}}_i \vspace{0.3cm} \\&#10; = &amp;  8 \delta {{\bf p}}_i^T {\dot {\bf G}}^T_i {\bar {\bf J}}_i{\bf G}_i  {\dot{\bf p}}_i  &#10; -  8 {\color{MyDarkRed}\delta {{\bf p}}_i^T {\bf p}_i }{\bf p}^T_i{\bar {\bf J}}_i{\bf G}_i  {\dot{\bf p}}_i  &#10; = -8 \delta {{\bf p}}_i^T \; {\dot {\bf G}}^T_i {\bar {\bf J}}_i {\dot{\bf G}}_i  {{\bf p}}_i  &#10; \end{array}&#10; \]&#10;\end{itemize}&#10;&#10;\end{document}&#10;"/>
  <p:tag name="FILENAME" val="TP_tmp"/>
  <p:tag name="FORMAT" val="png16m"/>
  <p:tag name="RES" val="1200"/>
  <p:tag name="BLEND" val="0"/>
  <p:tag name="TRANSPARENT" val="0"/>
  <p:tag name="TBUG" val="0"/>
  <p:tag name="ALLOWFS" val="0"/>
  <p:tag name="ORIGWIDTH" val="390"/>
  <p:tag name="PICTUREFILESIZE" val="10154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Expression of virtual work becomes:&#10; \[&#10; \begin{array}{rcl}&#10; \delta W &amp; = &amp;&#10; \sum\limits_{i=1}^{nb}\left[ \right.&#10; \delta {\bf r}_i^T \left( -m_i {\ddot{\bf r}}_i + {\bf F}_i^m + {\bf F}^a_i - {\bf \Phi}^T_{{\bf r}_i}{\bf \lambda} \right) \vspace{0.3cm} \\&#10;  &amp; + &amp; \delta {{\bf p}}_i^T \left( 8 {\dot {\bf G}}^T_i {\bar {\bf J}}_i {\dot{\bf G}}_i {\bf p}_i - 4 {\bf G}^T_i{\bar {\bf J}}_i  {\bf G}_i {\ddot{{\bf p}}}_i + 2{\bf G}^T_i {\bar {\bf n}}^m_i + 2{\bf G}^T_i {\bar {\bf n}}_i^a  - {\bf \Phi}^T_{{\bf p}_i}{\bf \lambda}\right) \left. \right] = 0&#10; \end{array}&#10; \]&#10; &#10; \item Expression above should hold as long as $\delta {\bf p}^T_i {\bf p}_i = 0$, $i=1,\ldots,nb$&#10; &#10; \item Using like we did before Lagrange's Multiplier theorem, it means that there is one additional set of $nb$ Lagrange Multipliers, called $\lambda^{\bf p}_1,\ldots,\lambda^{\bf p}_{nb}$ so that&#10; {\color{MyDarkRed}&#10; \[&#10; \left. {&#10; \begin{array}{lcl}&#10; -m_i {\ddot{\bf r}}_i  + {\bf F}_i^m + {\bf F}^a_i - {\bf \Phi}^T_{{\bf r}_i}{\bf \lambda} &amp; = &amp; {\bf 0}_3 \quad \vspace{0.3cm} \\&#10; 8 {\dot {\bf G}}^T_i {\bar {\bf J}}_i {\dot{\bf G}}_i {\bf p}_i  - 4 {\bf G}^T_i{\bar {\bf J}}_i  {\bf G}_i {\ddot{{\bf p}}}_i + 2{\bf G}^T_i {\bar {\bf n}}^m_i + 2{\bf G}^T_i {\bar {\bf n}}_i^a  - {\bf \Phi}^T_{{\bf p}_i}{\mathbf {\lambda}} - {\bf p}_i {\lambda}_i^{\bf p} &amp; = &amp; {\bf 0}_4 \quad &#10; \end{array}&#10;  }\right\}&#10;  \quad  i=1,\ldots,nb&#10; \]&#10; }&#10;\end{itemize}&#10;\end{document}&#10;"/>
  <p:tag name="FILENAME" val="TP_tmp"/>
  <p:tag name="FORMAT" val="png16m"/>
  <p:tag name="RES" val="1200"/>
  <p:tag name="BLEND" val="0"/>
  <p:tag name="TRANSPARENT" val="0"/>
  <p:tag name="TBUG" val="0"/>
  <p:tag name="ALLOWFS" val="0"/>
  <p:tag name="ORIGWIDTH" val="427"/>
  <p:tag name="PICTUREFILESIZE" val="161226"/>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 &#10; \item Use the following notation to clean up the relations on previous slide:&#10; \[&#10; {\bf F}_i \equiv{\bf F}_i^m + {\bf F}_i^a &#10; \quad \quad \quad \quad \quad \quad &#10;  {\hat {\bf \tau}}_i \equiv 2{\bf G}^T_i ({\bar {\bf n}}^m_i + {\bar {\bf n}}_i^a) + 8 {\dot {\bf G}}^T_i {\bar {\bf J}}_i {\dot{\bf G}}_i {\bf p}_i&#10; \]&#10;&#10; \item Then, the matrix-free form of the EOM in the ${\bf r}$--${\bf p}$ formulation are  &#10;&#10; {\color{MyDarkRed}&#10; \[&#10; \left. {&#10; \begin{array}{lcl}&#10; m_i {\ddot{\bf r}}_i + {\bf \Phi}^T_{{\bf r}_i}{\bf \lambda} &amp; = &amp; {\bf F}_i \quad \vspace{0.3cm} \\&#10; 4 {\bf G}^T_i{\bar {\bf J}}_i  {\bf G}_i {\ddot{{\bf p}}}_i + {\bf \Phi}^T_{{\bf p}_i}{\mathbf {\lambda}} + {\bf p}_i {\lambda}_i^{\bf p} &amp; = &amp; {\hat {\bf \tau}}_i \quad &#10; \end{array}&#10;  }\right\}&#10;  \quad  \mbox{for} \quad i=1,\ldots,nb&#10; \]&#10; }&#10;&#10; \item Above, we have a set of $3nb$ second order Ordinary Differential Equations (ODEs) associated the translational degrees of freedom and $4nb$ second order Ordinary Differential Equations associated with the rotational degrees of freedom&#10; &#10; \item Note that $\lambda_i^{\bf p}$ is a scalar, while ${\bf \lambda}$ is a vector having $nc$ components (the number of rows in ${\bf \Phi}$).&#10;\end{itemize}&#10;&#10;\end{document}&#10;"/>
  <p:tag name="FILENAME" val="TP_tmp"/>
  <p:tag name="FORMAT" val="png16m"/>
  <p:tag name="RES" val="1200"/>
  <p:tag name="BLEND" val="0"/>
  <p:tag name="TRANSPARENT" val="0"/>
  <p:tag name="TBUG" val="0"/>
  <p:tag name="ALLOWFS" val="0"/>
  <p:tag name="ORIGWIDTH" val="427"/>
  <p:tag name="PICTUREFILESIZE" val="17269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Red}{rgb}{0.8,0.05,0}&#10;\definecolor{MyDarkBlue}{rgb}{0.,0.1,0.8}&#10;&#10;\begin{document}&#10;\begin{itemize}&#10; \item We will use the following matrix notation (same has already been introduced in conjunction with the ${\bf r}$--${\bf \omega}$ formulation of the EOM)&#10; \[&#10; {\bf M}&#10; =&#10; \left[{&#10; \begin{array}{cccc}&#10; m_1 {\bf I}_3 &amp; {\bf 0}_{3 \times 3}&amp; \ldots &amp; {\bf 0}_{3 \times 3} \vspace{0.2cm} \\&#10; {\bf 0}_{3 \times 3}&amp; m_2 {\bf I}_3 &amp; \ldots &amp; {\bf 0}_{3 \times 3} \vspace{0.2cm} \\&#10; \ldots&amp; \ldots&amp; \ldots &amp; \ldots \vspace{0.2cm} \\&#10; {\bf 0}_{3 \times 3}&amp; {\bf 0}_{3 \times 3} &amp; \ldots &amp; m_{nb} {\bf I}_3 &#10; \end{array}&#10; }\right]_{3nb \times 3 nb}&#10; \quad \quad \quad \quad&#10; {{\bf J}}^{\bf p}&#10; =&#10; \left[{&#10; \begin{array}{cccc}&#10; 4 {\bf G}_1^T {\bar {\bf J}}_1 {\bf G}_1 &amp; {\bf 0}_{4 \times 4}&amp; \ldots &amp; {\bf 0}_{4 \times 4} \vspace{0.2cm} \\&#10; {\bf 0}_{4 \times 4}&amp;  4 {\bf G}_1^T {\bar {\bf J}}_1 {\bf G}_1  &amp; \ldots &amp; {\bf 0}_{4 \times 4} \vspace{0.2cm} \\&#10; \ldots&amp; \ldots&amp; \ldots &amp; \ldots \vspace{0.2cm} \\&#10; {\bf 0}_{4 \times 4}&amp; {\bf 0}_{4 \times 4} &amp; \ldots &amp;  4 {\bf G}_{nb}^T {\bar {\bf J}}_{nb} {\bf G}_{nb} &#10; \end{array}&#10; }\right]_{4nb \times 4 nb}&#10; \] &#10; \[&#10; {\bf P}&#10; =&#10; \left[{&#10; \begin{array}{cccc}&#10; {\bf p}_1^T &amp; {\bf 0}_{1 \times 4}&amp; \ldots &amp; {\bf 0}_{1 \times 4} \vspace{0.2cm} \\&#10; {\bf 0}_{1 \times 4}&amp; {\bf p}_2^T &amp; \ldots &amp; {\bf 0}_{1 \times 4} \vspace{0.2cm} \\&#10; \ldots&amp; \ldots&amp; \ldots &amp; \ldots \vspace{0.2cm} \\&#10; {\bf 0}_{1 \times 4}&amp; {\bf 0}_{1 \times 4} &amp; {\bf 0}_{1 \times 4} &amp; {\bf p}_{nb}^T &#10; \end{array}&#10; }\right]_{nb \times 4 nb}&#10; \quad \quad \quad &#10; {\bf F} = &#10;\left[{&#10;\begin{array}{c}&#10;{\bf F}_1 \\&#10;\vdots \\&#10;{\bf F}_{nb} &#10;\end{array}&#10;}\right]_{3nb}&#10;\quad \quad \quad &#10;{\hat{\bf \tau}} = &#10;\left[{&#10;\begin{array}{c}&#10;{\hat {\bf \tau}}_1\\&#10;\vdots \\&#10;{\hat {\bf \tau}}_{nb}&#10;\end{array}&#10;}\right]_{4nb}&#10; \]&#10; &#10; \[&#10;{\bf \lambda} = &#10;\left[{&#10;\begin{array}{c}&#10;{\lambda}_1 \\&#10;\vdots \\&#10;{\lambda}_{nc} &#10;\end{array}&#10;}\right]&#10;\quad \quad \quad &#10;{\bf \lambda}^{\bf p} = &#10;\left[{&#10;\begin{array}{c}&#10;{\lambda}_1^{\bf p} \\&#10;\vdots \\&#10;{\lambda}_{nb}^{\bf p} &#10;\end{array}&#10;}\right]&#10;\quad \quad \quad&#10;\gamma^{\bf p} =&#10;  \left[{&#10;  \begin{array}{c}&#10;  -2 {\dot {\bf p}}^T_1 {\dot {\bf p}}_1 \vspace{0.05cm}\\&#10;  \cdots \vspace{0.05cm} \\&#10;  -2 {\dot {\bf p}}^T_{nb} \; {\dot {\bf p}}_{nb}  &#10;  \end{array}&#10;  }\right]&#10; \]&#10; &#10; \item For the matrices defined above (not the vectors), notice the very large number of zeros.  These matrices are sparse, typically less then 3$\%$ are nonzero entries.  &#10; &#10; \item Moreover, they have a certain sparsity pattern, which is taken advantage of in commercial software in order to reduce their footprint and speed up computation&#10; &#10;\end{itemize}\end{document}&#10;"/>
  <p:tag name="FILENAME" val="TP_tmp"/>
  <p:tag name="FORMAT" val="png16m"/>
  <p:tag name="RES" val="1200"/>
  <p:tag name="BLEND" val="0"/>
  <p:tag name="TRANSPARENT" val="0"/>
  <p:tag name="TBUG" val="0"/>
  <p:tag name="ALLOWFS" val="0"/>
  <p:tag name="ORIGWIDTH" val="507"/>
  <p:tag name="PICTUREFILESIZE" val="270503"/>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The set of matrix-free representation of the EOM of a few slides ago assumes the following matrix-vector form:&#10; {\color{MyDarkRed}&#10; \[&#10;\begin{array}{lcl}&#10;{\bf M} {\ddot{\bf r}} + {\bf \Phi}^T_{\bf r}{\bf \lambda} &amp; = &amp; {\bf F} \vspace{0.3cm} \\&#10;{{\bf J}}^{\bf p} {\ddot{{\bf p}}} + {\bf \Phi}^T_{\bf p}{\bf \lambda} + {\bf P}^T {\bf \lambda}^{\bf p} &amp; = &amp; {\hat{\bf \tau}}&#10;\end{array}&#10; \]&#10; }&#10;&#10; \item Counting the equations and unknowns: &#10;\begin{itemize}&#10;  \item The number of equations: $7nb$&#10; \item The number of unknowns in those equations $3nb$ for $\ddot {\bf r}$, $4nb$ for $\ddot {{\bf p}}$, $nc$ for ${\bf \lambda}$, $nb$ for ${\bf \lambda}^{\bf p}$ $\quad \Rightarrow \quad 8nb + nc$ unknowns&#10; \item We have more unknowns than equation...&#10; &#10; \item Recall that in the ${\bf r}$--${\bar {\bf \omega}}$ formulation we had $6nb + nc$ unknowns.  &#10;\end{itemize}&#10;\end{itemize}&#10;\end{document}&#10;"/>
  <p:tag name="FILENAME" val="TP_tmp"/>
  <p:tag name="FORMAT" val="png16m"/>
  <p:tag name="RES" val="1200"/>
  <p:tag name="BLEND" val="0"/>
  <p:tag name="TRANSPARENT" val="0"/>
  <p:tag name="TBUG" val="0"/>
  <p:tag name="ALLOWFS" val="0"/>
  <p:tag name="ORIGWIDTH" val="427"/>
  <p:tag name="PICTUREFILESIZE" val="13994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Red}{rgb}{0.8,0.05,0}&#10;\definecolor{MyDarkBlue}{rgb}{0.,0.1,0.8}&#10;&#10;\begin{document}&#10;\begin{itemize}&#10; \item Recall that what we did in the ${\bf r}$--${\bar {\bf \omega}}$ formulation of the EOM to address the imbalance between the number of equations and unknowns&#10; &#10;\begin{itemize}&#10; \item We added to the above EOM the set of acceleration {\textit{kinematic}} constraint equations&#10;\end{itemize}&#10;&#10;\[&#10; {\bf \Phi}_{\bf r}{\ddot {\bf r}} &#10; + &#10; {\bf \Phi}_{\bf p} {\ddot {{\bf p}}} = {\hat {\bf \gamma}} \quad \quad&#10; \Rightarrow &#10; \quad \quad nc\mbox{ more equations.}&#10; \]&#10; &#10; \item Moreover, in the ${\bf r}$--${{\bf p}}$ formulation, beyond the set of acceleration {\textit{kinematic}} constraint equations we have a set of Euler Parameter normalization acceleration constraint equations.  In matrix form,&#10; &#10;  \[&#10;  {\bf P}{\ddot {\bf p}} = {\bf \gamma}^{\bf p}\quad \quad&#10; \Rightarrow &#10; \quad \quad nb\mbox{ more equations.}&#10;  \]&#10; \item At this point we have as many unknowns as equations.  The unknowns: ${\ddot {\bf r}}$, ${\ddot {\bf p}}$, ${\bf \lambda}$, and ${\bf \lambda}^{\bf p}$ are obtained as the solution of a {\textit{linear}} system of equations:&#10; \[&#10;{\color{MyDarkBlue}&#10; \left[{&#10; \begin{array}{cccc}&#10; {\bf M} &amp; {\bf 0}_{3nb \times 4nb} &amp; {\bf 0}_{3nb \times nb} &amp; {\bf \Phi}^T_{\bf r} \vspace{0.2cm} \\&#10; {\bf 0}_{4nb \times 3nb} &amp; {{\bf J}}^{\bf p} &amp; {\bf P}^T &amp; {\bf \Phi}_{\bf p}^T \vspace{0.2cm} \\&#10;  {\bf 0}_{nb \times 3nb} &amp; {\bf P} &amp; {\bf 0}_{nb \times nb} &amp; {\bf 0}_{nb \times nc} \vspace{0.2cm} \\&#10;  {\bf \Phi}_{\bf r} &amp; {\bf \Phi}_{\bf p} &amp; {\bf 0}_{nc \times nb} &amp; {\bf 0}_{nc \times nc}&#10; \end{array}&#10; }\right]&#10; }&#10; {\color{MyDarkRed}&#10; \left[{&#10;\begin{array}{l}&#10;{\ddot {\bf r}} \\&#10;{\ddot {{\bf p}}} \\&#10;{\bf \lambda}^{\bf p} \\&#10;{\bf \lambda}&#10;\end{array}&#10;}\right]&#10;}&#10;=&#10;{\color{MyDarkBlue}&#10; \left[{&#10;\begin{array}{l}&#10;{{\bf F}} \\&#10;{{\hat {\bf \tau}}} \\&#10;{\bf \gamma}^{\bf p} \\&#10;{\hat {\bf \gamma}}&#10;\end{array}&#10;}\right]&#10;}&#10;\]&#10;&#10;\item Color code: {\color{MyDarkBlue}BLUE} for known quantities, {\color{MyDarkRed}RED} for unknown quantities&#10;\end{itemize}\end{document}&#10;"/>
  <p:tag name="FILENAME" val="TP_tmp"/>
  <p:tag name="FORMAT" val="png16m"/>
  <p:tag name="RES" val="1200"/>
  <p:tag name="BLEND" val="0"/>
  <p:tag name="TRANSPARENT" val="0"/>
  <p:tag name="TBUG" val="0"/>
  <p:tag name="ALLOWFS" val="0"/>
  <p:tag name="ORIGWIDTH" val="484"/>
  <p:tag name="PICTUREFILESIZE" val="26388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If you follow the derivation of the EOM, you'll notice that the Lagrange Multiplier ${\bf \lambda}$ in the equation on the previous slide and the Lagrange Multiplier ${\bf \lambda}$ in the ${\bf r}$--${\bar {\bf \omega}}$ formulation assume the same value. &#10; &#10; \item In other words, whether you solve the linear system on the previous slide or the liner system that provides ${\ddot {\bf r}}$, ${\dot {\bar {\bf \omega}}}$, and ${\bf \lambda}$ (discussed last lecture), the value of ${\bf \lambda}$ is going to be the same in both cases&#10; &#10; \item Meaning: the Lagrange Multiplier ${\bf \lambda}$ is an attribute of the system, more precisely of the set of constraints present in the system.  The way the constraint makes its presence felt depends on the set of generalized coordinates used to capture the dynamics of the system.&#10; &#10;\begin{itemize}&#10; \item The Lagrange Multiplier ${\bf \lambda}$ shows up in the ${\bf r}$--${\bar {\bf \omega}}$ formulation of the EOM as $-{\bar {\bf \Pi}}^T({\bf \Phi}) {\bf \lambda}$ to manifest the effect of the constraints upon the EOM governing the rotational motion&#10;&#10; \item The Lagrange Multiplier ${\bf \lambda}$ shows up in the ${\bf r}$--${{\bf p}}$ formulation of the EOM as $-{\bf \Phi}_{\bf p}^T {\bf \lambda}$ to manifest the effect of the constraints upon the EOM governing the rotational motion&#10; &#10; \item Finally, in both the ${\bf r}$--${\bar {\bf \omega}}$ and  ${\bf r}$--${{\bf p}}$ formulations,  ${\bf \lambda}$ shows up in the EOM as $-{\bf \Phi}_{\bf r}^T {\bf \lambda}$ to manifest the effect of the constraints upon the EOM governing the translational generalized coordinates&#10;\end{itemize}&#10;\end{itemize}&#10;\end{document}&#10;"/>
  <p:tag name="FILENAME" val="TP_tmp"/>
  <p:tag name="FORMAT" val="png16m"/>
  <p:tag name="RES" val="1200"/>
  <p:tag name="BLEND" val="0"/>
  <p:tag name="TRANSPARENT" val="0"/>
  <p:tag name="TBUG" val="0"/>
  <p:tag name="ALLOWFS" val="0"/>
  <p:tag name="ORIGWIDTH" val="428"/>
  <p:tag name="PICTUREFILESIZE" val="270032"/>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ANY friction force shall be accounted for as being an external force&#10;&#10;\item If you have friction in a joint, you should NOT expect for the reaction force in that joint to capture the net effect of the friction&#10;&#10;\item This is because a joint is a union of GCons, which impose *geometric* constraints associated with the relative motion of bodies&#10;\begin{itemize}&#10; \item Again, they impose geometric constraints, not the fact that there is friction between two bodies&#10;&#10; \item Friction doesn’t have to do anything with the geometry of the motion; in fact, it’s governed by different physics (all the way down to the atomic level)&#10; \item When we used the fact that the virtual work of the reaction forces is zero we ignored any friction force that could appear in a joint, since their virtual work is \textit{not} zero&#10;\end{itemize}&#10;&#10;\item If you have friction in a system, you will have to come up with a friction model (such as Coulomb, or LuGre)&#10;\begin{itemize}&#10;\item In about three weeks we’ll talk about the Coulomb friction model&#10;\end{itemize}&#10;&#10;\end{itemize}&#10;\end{document}&#10;"/>
  <p:tag name="FILENAME" val="TP_tmp"/>
  <p:tag name="FORMAT" val="png16m"/>
  <p:tag name="RES" val="1200"/>
  <p:tag name="BLEND" val="0"/>
  <p:tag name="TRANSPARENT" val="0"/>
  <p:tag name="TBUG" val="0"/>
  <p:tag name="ALLOWFS" val="0"/>
  <p:tag name="ORIGWIDTH" val="427"/>
  <p:tag name="PICTUREFILESIZE" val="22912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Matrix-free: dealing with one body at a time, a 'microscopic' perspective &#10;&#10; \[&#10; \left. {&#10; \begin{array}{lcl}&#10; m_i {\ddot{\bf r}}_i + {\bf \Phi}^T_{{\bf r}_i}{\bf \lambda} &amp; = &amp; {\bf F}_i \quad \vspace{0.3cm} \\&#10; 4 {\bf G}^T_i{\bar {\bf J}}_i  {\bf G}_i {\ddot{{\bf p}}}_i + {\bf \Phi}^T_{{\bf p}_i}{\mathbf {\lambda}} + {\bf p}_i {\lambda}_i^{\bf p} &amp; = &amp; {\hat {\bf \tau}}_i \quad &#10; \end{array}&#10;  }\right\}&#10;  \quad  \mbox{for} \quad i=1,\ldots,nb&#10; \]&#10;&#10; \item The matrix-vector form of the EOM: aggregation of the collection of EOM associated with bodies $i=1,\ldots,nb$:&#10; \[&#10; \left\{ {&#10;\begin{array}{lcl}&#10;{\bf M} {\ddot{\bf r}} + {\bf \Phi}^T_{\bf r}{\bf \lambda} &amp; = &amp; {\bf F} \vspace{0.3cm} \\&#10;{{\bf J}}^{\bf p} {\ddot{{\bf p}}} + {\bf \Phi}^T_{\bf p}{\bf \lambda} + {\bf P}^T {\bf \lambda}^{\bf p} &amp; = &amp; {\hat{\bf \tau}}&#10;\end{array}&#10;}&#10;\right.&#10; \]&#10; \item  \item The matrix-free and matrix-form formulations of the EOM capture the same thing (the second order ODE governing the time evolution of a collection of rigid bodies interconnected through geometric constraints).  The matrix-form is useful when it's coupled with the Acceleration Kinematic Constraint Equations to provide the big \textit{linear} system whose solution provides the accelerations and Lagrange multipliers:&#10;&#10; \[&#10;{\color{MyDarkBlue}&#10; \left[{&#10; \begin{array}{cccc}&#10; {\bf M} &amp; {\bf 0}_{3nb \times 4nb} &amp; {\bf 0}_{3nb \times nb} &amp; {\bf \Phi}^T_{\bf r} \vspace{0.2cm} \\&#10; {\bf 0}_{4nb \times 3nb} &amp; {{\bf J}}^{\bf p} &amp; {\bf P}^T &amp; {\bf \Phi}_{\bf p}^T \vspace{0.2cm} \\&#10;  {\bf 0}_{nb \times 3nb} &amp; {\bf P} &amp; {\bf 0}_{nb \times nb} &amp; {\bf 0}_{nb \times nc} \vspace{0.2cm} \\&#10;  {\bf \Phi}_{\bf r} &amp; {\bf \Phi}_{\bf p} &amp; {\bf 0}_{nc \times nb} &amp; {\bf 0}_{nc \times nc}&#10; \end{array}&#10; }\right]&#10; }&#10; {\color{MyDarkRed}&#10; \left[{&#10;\begin{array}{l}&#10;{\ddot {\bf r}} \\&#10;{\ddot {{\bf p}}} \\&#10;{\bf \lambda}^{\bf p} \\&#10;{\bf \lambda}&#10;\end{array}&#10;}\right]&#10;}&#10;=&#10;{\color{MyDarkBlue}&#10; \left[{&#10;\begin{array}{l}&#10;{{\bf F}} \\&#10;{{\hat {\bf \tau}}} \\&#10;{\bf \gamma}^{\bf p} \\&#10;{\hat {\bf \gamma}}&#10;\end{array}&#10;}\right]&#10;}&#10;\]&#10; &#10;\end{itemize}\end{document}&#10;"/>
  <p:tag name="FILENAME" val="TP_tmp"/>
  <p:tag name="FORMAT" val="png16m"/>
  <p:tag name="RES" val="1200"/>
  <p:tag name="BLEND" val="0"/>
  <p:tag name="TRANSPARENT" val="0"/>
  <p:tag name="TBUG" val="0"/>
  <p:tag name="ALLOWFS" val="0"/>
  <p:tag name="ORIGWIDTH" val="467"/>
  <p:tag name="PICTUREFILESIZE" val="26073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Recall that the claim two slides ago was that the quantities in {\color{MyDarkBlue}BLUE} were known, while the quantities in {\color{MyDarkRed}RED} were unknown and supposed to be computed as the solution of a linear system&#10; &#10;\bigskip&#10;&#10; \item Note that in order to evaluate the {\color{MyDarkBlue}blue quantities} and pose the problem whose solution provides the {\color{MyDarkRed}red quantities}; i.e., the accelerations ${\ddot {\bf q}}$ and Lagrange Multipliers ${\bf \lambda}$ and ${\bf \lambda}^{\bf p}$, you need to have \textit{position} and \textit{velocity} information, ${{\bf q}}$ and ${\dot{\bf q}}$, respectively.&#10;&#10;\bigskip&#10; &#10; \item In other words, in order to compute ${\ddot {\bf q}}$, ${\bf \lambda}$ and ${\bf \lambda}^{\bf p}$, you need to have ${{\bf q}}$ and ${\dot {\bf q}}$.  There is no surprise here, since the EOM represent a set of second order ODEs.  You will see next week that when you are dealing with a second order ODE, the initial conditions (ICs) provided are the value of ${{\bf q}}$ and ${\dot{\bf q}}$, which therefore allows one to compute ${\ddot {\bf q}}$, ${\bf \lambda}$, and ${\bf \lambda}^{\bf p}$&#10;\end{itemize}&#10;\end{document}&#10;"/>
  <p:tag name="FILENAME" val="TP_tmp"/>
  <p:tag name="FORMAT" val="png16m"/>
  <p:tag name="RES" val="1200"/>
  <p:tag name="BLEND" val="0"/>
  <p:tag name="TRANSPARENT" val="0"/>
  <p:tag name="TBUG" val="0"/>
  <p:tag name="ALLOWFS" val="0"/>
  <p:tag name="ORIGWIDTH" val="428"/>
  <p:tag name="PICTUREFILESIZE" val="19181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Red}{rgb}{0.8,0.05,0}&#10;&#10;\begin{document}&#10;\begin{itemize}&#10; \item Last time we showed that the net effect of the constraints ${\bf \Phi}$ on the EOM of body $i$ is a reaction force and reaction torque, ${\bf F}^r_i$ and ${\bar{\bf n}}^r_i$, respectively:&#10; \[&#10; {\bf F}^r_i &#10; =&#10; -{\bf \Phi}^T_{{\bf r}_i}{\bf \lambda}&#10; \quad \quad \quad &#10; {\bar{\bf n}}^r_i&#10; =&#10; -{\bar {\bf \Pi}}^T_i({\bf \Phi}){\bf \lambda}&#10; \]&#10; &#10; \item In other words, the Lagrange multipliers, obtained along with ${\ddot{{\bf r}}}$ and ${\dot{\bar {\bf \omega}}}$ as the solution of a linear system, are the key ingredients needed to compute the reaction forces/torques produced by the constraints ${\bf \Phi}({\bf q}, t)$ present in the system&#10; &#10; \item The way the reaction forces and torques should be interpreted is like this: the quantities $-{\bf \Phi}^T_{{\bf r}_i}{\bf \lambda}$ and $-{\bar {\bf \Pi}}^T_i({\bf \Phi}){\bf \lambda}$ represent the net reaction force applied at the center of the L-RF$_i$ and the net reaction torque applied to the rigid body, respectively, them being a consequence of the presence of a set of constraints ${\bf \Phi}({\bf q}, t)$&#10; &#10; \item Moreover, one can go to a finer level of granularity and investigate the contribution of a certain constraint ${\Phi}^\alpha$ (with Lagrange Multiplier ${\lambda}_\alpha$) on body $i$.  The reaction force is simply $-[{\Phi}^\alpha_{{\bf r}_i}]^T{\lambda}_\alpha$, while the reaction torque expressed in L-RF$_i$ is $-{\bar {\bf \Pi}}^T_i({\Phi^\alpha}){\lambda}_\alpha$&#10;\end{itemize}&#10;\end{document}&#10;"/>
  <p:tag name="FILENAME" val="TP_tmp"/>
  <p:tag name="FORMAT" val="png16m"/>
  <p:tag name="RES" val="1200"/>
  <p:tag name="BLEND" val="0"/>
  <p:tag name="TRANSPARENT" val="0"/>
  <p:tag name="TBUG" val="0"/>
  <p:tag name="ALLOWFS" val="0"/>
  <p:tag name="ORIGWIDTH" val="400"/>
  <p:tag name="PICTUREFILESIZE" val="23466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begin{itemize}&#10; \item Please keep in mind the following: ${\bf \gamma}$ used to denote the RHS of the acceleration equation {\color{MyDarkRed}in the ${\bf r}$--${\bar {\bf \omega}}$ formulation}.&#10; &#10; \item The quantity ${\hat {\bf \gamma}}$ is used to denote the RHS of the acceleration equation {\color{MyDarkRed}in the ${\bf r}$--${{\bf p}}$ formulation}.&#10; &#10; \item Using the notation ${\bf q} \equiv \left[ {\begin{array}{c} {\bf r} \\ {\bf p} \end{array} } \right]$, we have &#10; \[&#10; {\hat {\bf \gamma}} &#10; =&#10; - ({\bf \Phi}_{\bf q} {\dot{ \bf q}})_{\bf q} {\dot{ \bf q}} - 2 {\bf \Phi}_{{\bf q} t}{\dot{ \bf q}} - {\bf \Phi}_{tt}&#10; \]&#10; &#10; \item Note that we have not provided yet ${\hat {\bf \gamma}}$ for the four basic&#10; GCons &#10; &#10;\begin{itemize}&#10; \item Basic approach to computing ${\hat {\bf \gamma}}^\alpha$, where $\alpha \in \{DP1, DP2, D, CD\}$: take two time derivatives of ${\Phi}^\alpha$; set the result equal to zero; move to the right side all quantities that do not depend on ${\ddot {\bf r}}$ and ${\ddot {\bf p}}$.  The quantity on the RHS is your ${\hat {\bf \gamma}}^\alpha$, the right side of the kinematic acceleration constraint equation&#10;\end{itemize}&#10;\end{itemize}&#10;\end{document}&#10;"/>
  <p:tag name="FILENAME" val="TP_tmp"/>
  <p:tag name="FORMAT" val="png16m"/>
  <p:tag name="RES" val="1200"/>
  <p:tag name="BLEND" val="0"/>
  <p:tag name="TRANSPARENT" val="0"/>
  <p:tag name="TBUG" val="0"/>
  <p:tag name="ALLOWFS" val="0"/>
  <p:tag name="ORIGWIDTH" val="427"/>
  <p:tag name="PICTUREFILESIZE" val="17882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10; \item First, recall that we introduced a matrix ${\bf B}$ as follows:&#10; \[&#10; \frac{\partial[{\bf A}({{\bf p}})\cdot {\bar {\bf s}}]}{\partial {\bf p}} \equiv {\bf B}({{\bf p}}, {\bar {\bf s}})&#10; \]&#10;&#10; \item Some helpful identities: &#10; &#10; \[&#10; {\dot{\bf B}}({{\bf p}}, {\bar {\bf s}})= &#10; {\bf B}({\dot{\bf p}}, {\bar {\bf s}}) \quad \longrightarrow \quad \mbox{due to the linearity of the ${\bf B}({{\bf p}}, {\bar {\bf s}})$ matrix in relation to the variable ${\bf p}$}&#10; \]&#10; &#10; \[&#10; \frac{d[{\bf B}({{\bf p}}, {\bar {\bf s}}){\dot {\bf p}}]}{d\;t} = &#10; {\bf B}({\dot{\bf p}}, {\bar {\bf s}}){\dot {\bf p}} + {\bf B}({{\bf p}}, {\bar {\bf s}}){\ddot {\bf p}}&#10; \]&#10; &#10; \[&#10; {\bf a}_i = {\bf A}_i{\bar {\bf a}}_i \quad \Rightarrow \quad {\dot{\bf a}}_i = {\bf B}({\bf p}_i, {\bar {\bf a}}_i) {\dot {\bf p}}_i \quad \Rightarrow \quad {\ddot{\bf a}}_i = {\bf B}({\dot{\bf p}}_i, {\bar {\bf a}}_i) {\dot {\bf p}}_i + {\bf B}({{\bf p}}_i, {\bar {\bf a}}_i) {\ddot {\bf p}}_i&#10; \]&#10;&#10; \[&#10; {\dot {\bf d}}_{ij} = {\dot{\bf r}}_j + {\bf B}({{\bf p}}_j, {\bar {\bf s}}^Q_j){\dot {\bf p}}_j -  {\dot{\bf r}}_i - {\bf B}({{\bf p}}_i, {\bar {\bf s}}^P_i){\dot {\bf p}}_i&#10; \]&#10;&#10; \[&#10; {\ddot {\bf d}}_{ij} = {\ddot{\bf r}}_j + {\bf B}({{\bf p}}_j, {\bar {\bf s}}^Q_j){\ddot {\bf p}}_j + {\bf B}({\dot{\bf p}}_j, {\bar {\bf s}}^Q_j){\dot {\bf p}}_j -  {\ddot{\bf r}}_i - {\bf B}({{\bf p}}_i, {\bar {\bf s}}^P_i){\ddot {\bf p}}_i - {\bf B}({\dot{\bf p}}_i, {\bar {\bf s}}^P_i){\dot {\bf p}}_i&#10; \]&#10;&#10;\end{itemize}&#10;\end{document}&#10;"/>
  <p:tag name="FILENAME" val="TP_tmp"/>
  <p:tag name="FORMAT" val="png16m"/>
  <p:tag name="RES" val="1200"/>
  <p:tag name="BLEND" val="0"/>
  <p:tag name="TRANSPARENT" val="0"/>
  <p:tag name="TBUG" val="0"/>
  <p:tag name="ALLOWFS" val="0"/>
  <p:tag name="ORIGWIDTH" val="431"/>
  <p:tag name="PICTUREFILESIZE" val="1731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color{MyDarkBlue} HOMEWORK}:&#10;\begin{itemize}&#10; \item For the four basic GCons, prove that ${\hat \gamma}$ assumes the values indicated below:&#10; \[&#10; \begin{array}{rcl}&#10;{\Phi ^{DP1}}(i,{\bar {\bf a}}_i,j,{\bar {\bf a}}_j, f(t)) &#10;&amp; = &amp; &#10;{{\bar {\bf a}}_i}^T {\bf A}^T_i  {\bf A}_j {\bar {\bf a}}_j - f(t)&#10;=&#10;0 \vspace{0.3cm} \\&#10; {\hat \gamma}^{DP1} (i,{\bar {\bf a}}_i,j,{\bar {\bf a}}_j, f(t)) &amp;= &amp;&#10; - { {\bf a}}_i^T {\bf B}({\dot {\bf p}}_j, {\bar {\bf a}}_j){\dot {\bf p}}_j&#10; - {{\bf a}}_j^T {\bf B}({\dot {\bf p}}_i, {\bar {\bf a}}_i){\dot {\bf p}}_i&#10; - 2 {\dot {\bf a}}_i^T {\dot {\bf a}}_j + {\ddot f}(t)&#10; \end{array}&#10; \]&#10;&#10;\[&#10;\begin{array}{rcl}&#10;{\Phi ^{DP2}}(i,{\bar {\bf a}}_i,{\bar {\bf s}}^P_i,j,{\bar {\bf s}}^Q_j, f(t)) &#10;&amp; = &amp; {{\bar {\bf a}}_i}^T {\bf A}^T_i {\bf d}_{ij} - f(t)&#10;=&#10;{{\bar {\bf a}}_i}^T {\bf A}^T_i  ({\bf r}_j + {\bf A}_j {\bar {\bf s}}^Q_j -  {\bf r}_i - {\bf A}_i {\bar {\bf s}}^P_i)  - f(t)&#10;=&#10;0 \vspace{0.3cm} \\&#10; {\hat \gamma}^{DP2}(i,{\bar {\bf a}}_i,{\bar {\bf s}}^P_i,j,{\bar {\bf s}}^Q_j, f(t)) &amp; = &amp;&#10; - {{\bf a}}_i^T {\bf B}({\dot {\bf p}}_j, {\bar {\bf s}}^Q_j){\dot {\bf p}}_j&#10; + {{\bf a}}_i^T {\bf B}({\dot {\bf p}}_i, {\bar {\bf s}}^P_i){\dot {\bf p}}_i&#10; - {{\bf d}}_{ij}^T {\bf B}({\dot {\bf p}}_i, {\bar {\bf a}}_i){\dot {\bf p}}_i&#10; - 2 {\dot {\bf a}}_i^T {\dot {\bf d}}_{ij} + {\ddot f}(t) &#10; \end{array}&#10; \]&#10;&#10; \[&#10; \begin{array}{rcl}&#10;{\Phi ^{D}}(i,{\bar {\bf s}}^P_i,j,{\bar {\bf s}}^Q_j, f(t)) &#10;&amp; = &amp;&#10;{\bf d}_{ij}^T {\bf d}_{ij} - f(t) = &#10;({\bf r}_j + {\bf A}_j {\bar {\bf s}}^Q_j -  {\bf r}_i - {\bf A}_i {\bar {\bf s}}^P_i)^T ({\bf r}_j + {\bf A}_j {\bar {\bf s}}^Q_j -  {\bf r}_i - {\bf A}_i {\bar {\bf s}}^P_i)  - f(t)&#10;=&#10;0 \vspace{0.3cm} \\&#10;{\hat \gamma}^{D}(i,{\bar {\bf s}}^P_i,j,{\bar {\bf s}}^Q_j, f(t)) &amp; = &amp;&#10; - 2{{\bf d}}_{ij}^T {\bf B}({\dot {\bf p}}_j, {\bar {\bf s}}^Q_j){\dot {\bf p}}_j&#10; + 2{{\bf d}}_{ij}^T {\bf B}({\dot {\bf p}}_i, {\bar {\bf s}}^P_i){\dot {\bf p}}_i&#10; - 2 {\dot {\bf d}}_{ij}^T {\dot {\bf d}}_{ij} +  {\ddot f}(t) &#10; \end{array}&#10; \]&#10;&#10; \[&#10; \begin{array}{rcl}&#10;{\Phi ^{CD}}( {\bf c}, i,{\bar {\bf s}}^P_i,j,{\bar {\bf s}}^Q_j, f(t) ) &#10;&amp; = &amp;&#10;{\bf c}^T {\bf d}_{ij} - f(t) = {\bf c}^T ({\bf r}_j + {\bf A}_j {\bar {\bf s}}^Q_j -  {\bf r}_i - {\bf A}_i {\bar {\bf s}}^P_i) - f(t)&#10;=&#10;0 \vspace{0.3cm} \\&#10; {\hat \gamma}^{CD} ( {\bf c}, i,{\bar {\bf s}}^P_i,j,{\bar {\bf s}}^Q_j, f(t) ) &amp; = &amp;&#10; {{\bf c}}^T {\bf B}({\dot {\bf p}}_i, {\bar {\bf s}}^P_i){\dot {\bf p}}_i&#10; - {{\bf c}}^T {\bf B}({\dot {\bf p}}_j, {\bar {\bf s}}^Q_j){\dot {\bf p}}_j  +  {\ddot f}(t) &#10; \end{array}&#10; \]&#10;\end{itemize}&#10;\end{document}&#10;"/>
  <p:tag name="FILENAME" val="TP_tmp"/>
  <p:tag name="FORMAT" val="png16m"/>
  <p:tag name="RES" val="1200"/>
  <p:tag name="BLEND" val="0"/>
  <p:tag name="TRANSPARENT" val="0"/>
  <p:tag name="TBUG" val="0"/>
  <p:tag name="ALLOWFS" val="0"/>
  <p:tag name="ORIGWIDTH" val="470"/>
  <p:tag name="PICTUREFILESIZE" val="25032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Red}{rgb}{0.8,0.05,0}&#10;&#10;\begin{document}&#10;\begin{itemize}&#10; \item For every constraint there is a Lagrange Multiplier.  Once you have the Lagrange Multiplier you can compute the reaction force and reaction torque produced by the said constraint&#10; &#10;\begin{itemize}&#10; \item Just to reinforce this, if your mechanical system has a collection of joints that say leads to 13 GCons, you will have 13 Lagrange Multipliers, with them computing the reaction forces and torques produced by the 13 GCons&#10;\end{itemize}&#10;&#10; \item We said that the reaction force and torque associated with a basic GCon ${\Phi}^\alpha$ that has the Lagrange Multiplier $\lambda_\alpha$ are&#10; \[&#10; {\bf F}^{r,\alpha}_i &#10; =&#10; -[{\Phi}^\alpha_{{\bf r}_i}]^T{\bf \lambda}_\alpha&#10; \quad \quad \quad &#10; {\bar{\bf n}}^{r,\alpha}_i&#10; =&#10; -{\bar {\bf \Pi}}^T_i({\Phi^\alpha}){\lambda}_\alpha&#10; \]&#10; &#10; &#10;\begin{itemize}&#10; \item Note that if ${\bf r}_i$ does not enter the expression of ${\Phi}^\alpha$ then ${\bf F}^{r,\alpha}_i = {\bf 0}_{3 \times 1}$ since ${\Phi}^\alpha_{{\bf r}_i} = {\bf 0}_{1\times 3}$&#10; \item Likewise, if ${\Phi}^\alpha$ has no explicit dependence on orientation, then ${\bar {\bf \Pi}}_i({\Phi^\alpha})= {\bf 0}_{1\times 3}$ and therefore ${\bar{\bf n}}^{r,\alpha}_i={\bf 0}_{3 \times 1}$ (this scenario is not that common)&#10;\end{itemize}&#10;\end{itemize}&#10;\end{document}&#10;"/>
  <p:tag name="FILENAME" val="TP_tmp"/>
  <p:tag name="FORMAT" val="png16m"/>
  <p:tag name="RES" val="1200"/>
  <p:tag name="BLEND" val="0"/>
  <p:tag name="TRANSPARENT" val="0"/>
  <p:tag name="TBUG" val="0"/>
  <p:tag name="ALLOWFS" val="0"/>
  <p:tag name="ORIGWIDTH" val="399"/>
  <p:tag name="PICTUREFILESIZE" val="19642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definecolor{MyDarkGreen}{rgb}{0,0.8,0}&#10;\definecolor{MyDarkRed}{rgb}{0.8,0.05,0}&#10;\begin{document}&#10;\noindent {\color{MyDarkRed}The ${\bf r}$ -- ${{\bf p}}$ EOM Formulation.}&#10;\end{document}&#10;"/>
  <p:tag name="FILENAME" val="TP_tmp"/>
  <p:tag name="FORMAT" val="png16m"/>
  <p:tag name="RES" val="1200"/>
  <p:tag name="BLEND" val="0"/>
  <p:tag name="TRANSPARENT" val="0"/>
  <p:tag name="TBUG" val="0"/>
  <p:tag name="ALLOWFS" val="0"/>
  <p:tag name="ORIGWIDTH" val="130"/>
  <p:tag name="PICTUREFILESIZE" val="640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Red}{rgb}{0.8,0.05,0}&#10;\definecolor{MyDarkBlue}{rgb}{0.,0.1,0.8}&#10;&#10;\begin{document}&#10;\begin{itemize} &#10; \item Starting point -- the virtual work expression:&#10; \[&#10; \begin{array}{rcl}&#10; \delta W &amp; = &amp;&#10; \sum\limits_{i=1}^{nb}\left[ \right.&#10; \delta {\bf r}_i^T \left( -{\ddot{\bf r}}_i m_i + {\bf F}_i^m + {\bf F}^a_i + {\bf F}^r_i \right) \vspace{0.3cm} \\&#10;  &amp; + &amp; \delta {\bar {\bf \pi}}_i^T \left( -{\tilde {\bar {\bf \omega}}}_i {\bar {\bf J}}_i {{\bar {\bf \omega}}}_i - {\bar {\bf J}}_i {\dot{\bar {\bf \omega}}}_i + {\bar {\bf n}}^m_i + {\bar {\bf n}}_i^a + {\bar {\bf n}}_i^r \right)\left. \right] = 0&#10; \end{array}&#10; \]&#10; &#10; \item Recall that this is valid for any set of arbitrary displacements $(\delta {\bf r}_1, \delta {\bar{\bf \pi}}_1)$, $(\delta {\bf r}_2, \delta {\bar{\bf \pi}}_2)$,$\ldots$, $(\delta {\bf r}_{nb}, \delta {\bar{\bf \pi}}_{nb})$&#10; &#10; \item We saw  that &#10; \[&#10; {\bf F}^r_i &#10; =&#10; -{\bf \Phi}^T_{{\bf r}_i}{\bf \lambda}&#10; \quad \quad \quad &#10; {\bar{\bf n}}^r_i&#10; =&#10; -{\bar {\bf \Pi}}^T_i({\bf \Phi}){\bf \lambda}&#10; \]&#10; &#10; \item Rewrite the expression of the virtual work as &#10;  \[&#10; \begin{array}{rcl}&#10; \delta W &amp; = &amp;&#10; \sum\limits_{i=1}^{nb}\left[ \right.&#10; \delta {\bf r}_i^T \left( -{\ddot{\bf r}}_i m_i + {\bf F}_i^m + {\bf F}^a_i - {\bf \Phi}^T_{{\bf r}_i}{\bf \lambda} \right) \vspace{0.3cm} \\&#10;  &amp; + &amp; \delta {\bar {\bf \pi}}_i^T \left( -{\tilde {\bar {\bf \omega}}}_i {\bar {\bf J}}_i {{\bar {\bf \omega}}}_i - {\bar {\bf J}}_i {\dot{\bar {\bf \omega}}}_i + {\bar {\bf n}}^m_i + {\bar {\bf n}}_i^a - {\bar {\bf \Pi}}^T_i({\bf \Phi}){\bf \lambda} \right)\left. \right] = 0&#10; \end{array}&#10; \]&#10;\end{itemize} &#10;\end{document}&#10;"/>
  <p:tag name="FILENAME" val="TP_tmp"/>
  <p:tag name="FORMAT" val="png16m"/>
  <p:tag name="RES" val="1200"/>
  <p:tag name="BLEND" val="0"/>
  <p:tag name="TRANSPARENT" val="0"/>
  <p:tag name="TBUG" val="0"/>
  <p:tag name="ALLOWFS" val="0"/>
  <p:tag name="ORIGWIDTH" val="399"/>
  <p:tag name="PICTUREFILESIZE" val="1600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Red}{rgb}{0.8,0.05,0}&#10;\definecolor{MyDarkBlue}{rgb}{0.,0.1,0.8}&#10;&#10;\begin{document}&#10;\begin{itemize}&#10; \item Recall this basic thing: the expression of the virtual work on the previous slide represents the work done by a collection of forces when the bodies were nudged a bit and their orientation was changed a bit (as reflected by a change $\delta {\bf A}_i$ in the orientation matrix)&#10; &#10; \item Before, we chose to capture this virtual work using the $\delta {\bf r}$--$\delta {\bar {\bf \pi}}$ representation of the virtual displacements.  In what follows we'll express this underlying set of virtual displacements in terms of $\delta {\bf r}$--$\delta {{\bf p}}$&#10; &#10; \item Question: So what is then the set of perturbations $\delta {\bf p}_i, i=1,\ldots,nb$ that we need to apply so that we get the same change in orientations as was the case when we used $\delta {\bar {\bf \pi}}$?&#10; &#10;\begin{itemize}&#10; \item The reason this question is relevant is that we don't want to change anything in the expression of the virtual work.  We have the same force and the same virtual displacements applied.  Therefore, if the virtual work was zero before, it continues to be zero now in spite of using different generalized coordinates&#10;\end{itemize}&#10;&#10;\end{itemize}&#10;\end{document}&#10;"/>
  <p:tag name="FILENAME" val="TP_tmp"/>
  <p:tag name="FORMAT" val="png16m"/>
  <p:tag name="RES" val="1200"/>
  <p:tag name="BLEND" val="0"/>
  <p:tag name="TRANSPARENT" val="0"/>
  <p:tag name="TBUG" val="0"/>
  <p:tag name="ALLOWFS" val="0"/>
  <p:tag name="ORIGWIDTH" val="399"/>
  <p:tag name="PICTUREFILESIZE" val="21330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Red}{rgb}{0.8,0.05,0}&#10;\definecolor{MyDarkBlue}{rgb}{0.,0.1,0.8}&#10;&#10;\begin{document}&#10;\begin{itemize}&#10; \item Recall that we proved when dealing with the Kinematics component of the course that for each body $i$&#10; \[&#10; {\bar {\bf \omega}}_i  =  2 {\bf G}_i {\dot {\bf p} }_i&#10; \]&#10;&#10; \item From identity above, for each body $i$, by taking the time derivative of both sides of the equal sign leads to (part of your HW)&#10; \[&#10; {\dot {\bar {\bf \omega}}}_i  =  2 {\bf G}_i {\ddot {\bf p} }_i&#10; \]&#10;&#10; \item We showed before that given a virtual rotation characterized by $\delta {\bar {\bf \pi}}_i$, the $\delta {\bf p}_i$ that leads to the same change in orientation; i.e., the {\textit{equivalent}} $\delta {\bf p}_i$, is&#10;&#10;\[&#10;\delta {\bf p}_i  =  \frac{1}{2} {\bf G}^T_i \delta {\bar {\bf \pi}}_i &#10;\]&#10;&#10; \item Recall that we also have the reciprocal of this: if a virtual change of orientation is characterized by $\delta {\bf p}_i$ (recall that we must have ${\bf p}^T_i \delta {\bf p}_i = 0$ for a healthy $\delta {\bf p}_i$), then the {\textit{equivalent}} $\delta {\bar {\bf \pi}}$ is &#10; \[&#10; \delta {\bar {\bf \pi}}_i  =  2 {\bf G}_i \delta {\bf p}_i &#10; \]&#10;\end{itemize}&#10;\end{document}&#10;"/>
  <p:tag name="FILENAME" val="TP_tmp"/>
  <p:tag name="FORMAT" val="png16m"/>
  <p:tag name="RES" val="1200"/>
  <p:tag name="BLEND" val="0"/>
  <p:tag name="TRANSPARENT" val="0"/>
  <p:tag name="TBUG" val="0"/>
  <p:tag name="ALLOWFS" val="0"/>
  <p:tag name="ORIGWIDTH" val="400"/>
  <p:tag name="PICTUREFILESIZE" val="19410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Question: How does the fact that $\delta {\bar {\bf \pi}}_i$ and $\delta {\bf p}_i$ are equivalent manifest itself?&#10; &#10; \item Answer: If they are equivalent, it means that for any function ${\bf u}$ (assumed here for no particular reason to be a vector) that depends on position and orientation ${\bf u}({\bf r}_i, {\bf A}_i)$, its variation in response to the virtual displacement $\delta {\bf r}_i$--$\delta {\bar {\bf \pi}}_i$, it's going to be identical to its variation in response to the virtual displacement $\delta {\bf r}_i$--$\delta { {\bf p}}_i$.&#10; &#10; \item Translation, of the above statement in math terms:&#10; \[&#10; \left. &#10; \begin{array}{rcl}&#10; \delta {\bf u}({\bf r}_i, {\bf A}_i) &amp; = &amp; {\bf u}_{{\bf r}_i} \delta {\bf r}_i + {\bar {\bf \Pi}}_i({\bf u}) \delta {\bar {\bf \pi}}_i \vspace{0.4cm}\\&#10; \delta {\bf u}({\bf r}_i, {\bf A}_i) &amp; = &amp; {\bf u}_{{\bf r}_i} \delta {\bf r}_i + {\bf u}_{{\bf p}_i} \delta {{\bf p}}_i &#10; \end{array} &#10; \right\} \quad \quad \Rightarrow \quad \quad {\color{MyDarkRed}{\bar {\bf \Pi}}_i({\bf u}) \delta {\bar {\bf \pi}}_i =  {\bf u}_{{\bf p}_i} \delta {{\bf p}}_i}&#10; \]&#10; &#10; \item To conclude, if $\delta {\bf r}_i$--$\delta {\bar {\bf \pi}}_i$ are \textit{equivalent}, then for any function ${\bf u}$ that depends on the position and orientation of body $i$ one has that&#10; \[&#10; {\color{MyDarkRed}{\bar {\bf \Pi}}_i({\bf u}) \delta {\bar {\bf \pi}}_i =  {\bf u}_{{\bf p}_i} \delta {{\bf p}}_i}&#10; \]&#10; &#10; \item Remark: Assume that two sets of virtual displacements, one expressed in the $\delta {\bf r}_i$--$\delta {\bar {\bf \pi}}_i$ form, while the other expressed in the $\delta {\bf r}_i$--$\delta {{\bf p}}_i$ form, are equivalent.  Then, if one of them is consistent with a set of constraints ${\bf \Phi}$ it follows that the other one is consistent as well (since the variation $\delta {\bf \Phi}$ is the same in both cases)  &#10;\end{itemize}\end{document}&#10;"/>
  <p:tag name="FILENAME" val="TP_tmp"/>
  <p:tag name="FORMAT" val="png16m"/>
  <p:tag name="RES" val="1200"/>
  <p:tag name="BLEND" val="0"/>
  <p:tag name="TRANSPARENT" val="0"/>
  <p:tag name="TBUG" val="0"/>
  <p:tag name="ALLOWFS" val="0"/>
  <p:tag name="ORIGWIDTH" val="427"/>
  <p:tag name="PICTUREFILESIZE" val="265656"/>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Restate the expression of the virtual work, single out though the virtual work done by the reaction torques:&#10; \[&#10; \begin{array}{rcl}&#10; \delta W &amp; = &amp;&#10; \sum\limits_{i=1}^{nb}\left[ \right.&#10; \delta {\bf r}_i^T \left( -{\ddot{\bf r}}_i m_i + {\bf F}_i^m + {\bf F}^a_i - {\bf \Phi}^T_{{\bf r}_i}{\bf \lambda} \right) \vspace{0.3cm} \\&#10;  &amp; + &amp; \delta {\bar {\bf \pi}}_i^T \left( -{\tilde {\bar {\bf \omega}}}_i {\bar {\bf J}}_i {{\bar {\bf \omega}}}_i - {\bar {\bf J}}_i {\dot{\bar {\bf \omega}}}_i + {\bar {\bf n}}^m_i + {\bar {\bf n}}_i^a \right) - \delta {\bar {\bf \pi}}_i^T{\bar {\bf \Pi}}^T_i({\bf \Phi}){\bf \lambda} \left. \right] = 0&#10; \end{array}&#10; \]&#10; &#10;  \item Note that since we now we account for the expression of the reaction force/torque, the condition above holds for arbitrary $\delta {\bf r}_i$--$\delta {\bar {\bf \pi}}_i$&#10; &#10; \item The basic idea is simple: wherever you see $\delta {\bar {\bf \pi}}_i$ in the expression of the virtual work of few slides ago, replace it with $2 {\bf G}_i \delta {\bf p}_i$; wherever you see ${\dot {\bar {\bf \omega}}}_i$, replace it with $2 {\bf G}_i {\ddot {\bf p}}_i$.  Additionally, when dealing with the virtual work of the reaction torques, recall the identity in red on the previous slide.  We end up with the following:&#10; \[&#10; \begin{array}{rcl}&#10; \delta W &amp; = &amp;&#10; \sum\limits_{i=1}^{nb}\left[ \right.&#10; \delta {\bf r}_i^T \left( -{\ddot{\bf r}}_i m_i + {\bf F}_i^m + {\bf F}^a_i - {\bf \Phi}^T_{{\bf r}_i}{\bf \lambda} \right) \vspace{0.3cm} \\&#10;  &amp; + &amp; \delta {{\bf p}}_i^T 2 {\bf G}^T_i \left( -{\tilde {\bar {\bf \omega}}}_i {\bar {\bf J}}_i {{\bar {\bf \omega}}}_i - {\bar {\bf J}}_i 2 {\bf G}_i {\ddot{{\bf p}}}_i + {\bar {\bf n}}^m_i + {\bar {\bf n}}_i^a  \right) - \delta {{\bf p}}^T_i{\bf \Phi}^T_{{\bf p}_i}{\bf \lambda}\left. \right] = 0&#10; \end{array}&#10; \]&#10; &#10;\item In the expression above, the variations in Euler Parameters are arbitrary as long as they are healthy; i.e.,&#10;\[&#10;{\bf p}^T_i {\delta {\bf p}}_i = 0 \quad  \quad i=1,\ldots,nb \quad \quad \mbox{i.e.,}\quad \quad&#10;{\bf \Phi}^{\bf p}_{\bf p} \delta {\bf p} = {\bf 0}_{nb}&#10;\] &#10;&#10;\end{itemize}&#10;\end{document}&#10;"/>
  <p:tag name="FILENAME" val="TP_tmp"/>
  <p:tag name="FORMAT" val="png16m"/>
  <p:tag name="RES" val="1200"/>
  <p:tag name="BLEND" val="0"/>
  <p:tag name="TRANSPARENT" val="0"/>
  <p:tag name="TBUG" val="0"/>
  <p:tag name="ALLOWFS" val="0"/>
  <p:tag name="ORIGWIDTH" val="467"/>
  <p:tag name="PICTUREFILESIZE" val="263437"/>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90540</TotalTime>
  <Words>469</Words>
  <Application>Microsoft Office PowerPoint</Application>
  <PresentationFormat>On-screen Show (4:3)</PresentationFormat>
  <Paragraphs>107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Wingdings</vt:lpstr>
      <vt:lpstr>Tahoma</vt:lpstr>
      <vt:lpstr>cmmi10</vt:lpstr>
      <vt:lpstr>Network</vt:lpstr>
      <vt:lpstr>ME751  Advanced Computational Multibody Dynamics</vt:lpstr>
      <vt:lpstr>Before we get started…</vt:lpstr>
      <vt:lpstr>Midterm Exam</vt:lpstr>
      <vt:lpstr>Recovering The Reaction Forces/Torques [from last time]</vt:lpstr>
      <vt:lpstr>Comments on the Reaction Forces/Torques  [from last time]</vt:lpstr>
      <vt:lpstr>Deriving the EOM</vt:lpstr>
      <vt:lpstr>The r-p Formulation of the EOM</vt:lpstr>
      <vt:lpstr>The r-p Formulation of the EOM: Quick Comments</vt:lpstr>
      <vt:lpstr>The r-p Formulation of the EOM: Useful Identities</vt:lpstr>
      <vt:lpstr>The r-p Formulation of the EOM: Equivalent Virtual Displacements</vt:lpstr>
      <vt:lpstr>The r-p Formulation of the EOM: Revisiting the Expression of Virtual Work</vt:lpstr>
      <vt:lpstr>The r-p Formulation of the EOM: Taking care of some details</vt:lpstr>
      <vt:lpstr>The r-p Formulation of the EOM: The Matrix-Free Form</vt:lpstr>
      <vt:lpstr>The r-p Formulation of the EOM: Matrix-Free Form, Tidying Up</vt:lpstr>
      <vt:lpstr>The r-p Formulation of the EOM: Ground Work for the Matrix Form of EOM</vt:lpstr>
      <vt:lpstr>The r-p Formulation of the EOM: Matrix Form of the EOM, r-p Formulation</vt:lpstr>
      <vt:lpstr>The r-p Formulation of the EOM: The Linear System for Acceleration and Lagr. Mult.</vt:lpstr>
      <vt:lpstr>The r-p Formulation of the EOM: Quick Remarks</vt:lpstr>
      <vt:lpstr>Comment: On the Handling of  Friction Forces</vt:lpstr>
      <vt:lpstr>Comment: on the Matrix-Free and Matrix-Form of the EOM</vt:lpstr>
      <vt:lpstr>The r-p Formulation of the EOM: Providing Initial Conditions</vt:lpstr>
      <vt:lpstr>The r-p Formulation of the EOM: The RHS of the Acceleration Kin. Constr. Eq.</vt:lpstr>
      <vt:lpstr>The r-p Formulation of the EOM: Getting the RHS of the Acceleration Equation</vt:lpstr>
      <vt:lpstr>The r-p Formulation of the EOM: Getting the RHS of the Acceleration Equation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negrut</dc:creator>
  <cp:lastModifiedBy>negrut</cp:lastModifiedBy>
  <cp:revision>953</cp:revision>
  <cp:lastPrinted>1601-01-01T00:00:00Z</cp:lastPrinted>
  <dcterms:created xsi:type="dcterms:W3CDTF">1601-01-01T00:00:00Z</dcterms:created>
  <dcterms:modified xsi:type="dcterms:W3CDTF">2010-04-21T21:04:04Z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